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0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425" r:id="rId2"/>
    <p:sldId id="350" r:id="rId3"/>
    <p:sldId id="423" r:id="rId4"/>
    <p:sldId id="393" r:id="rId5"/>
    <p:sldId id="374" r:id="rId6"/>
    <p:sldId id="394" r:id="rId7"/>
    <p:sldId id="395" r:id="rId8"/>
    <p:sldId id="379" r:id="rId9"/>
    <p:sldId id="381" r:id="rId10"/>
    <p:sldId id="383" r:id="rId11"/>
    <p:sldId id="373" r:id="rId12"/>
    <p:sldId id="384" r:id="rId13"/>
    <p:sldId id="385" r:id="rId14"/>
    <p:sldId id="372" r:id="rId15"/>
    <p:sldId id="389" r:id="rId16"/>
    <p:sldId id="388" r:id="rId17"/>
    <p:sldId id="396" r:id="rId18"/>
    <p:sldId id="397" r:id="rId19"/>
    <p:sldId id="398" r:id="rId20"/>
    <p:sldId id="399" r:id="rId21"/>
    <p:sldId id="386" r:id="rId22"/>
    <p:sldId id="387" r:id="rId23"/>
    <p:sldId id="390" r:id="rId24"/>
    <p:sldId id="391" r:id="rId25"/>
    <p:sldId id="400" r:id="rId26"/>
    <p:sldId id="401" r:id="rId27"/>
    <p:sldId id="402" r:id="rId28"/>
    <p:sldId id="403" r:id="rId29"/>
    <p:sldId id="404" r:id="rId30"/>
    <p:sldId id="392" r:id="rId31"/>
    <p:sldId id="351" r:id="rId32"/>
    <p:sldId id="296" r:id="rId33"/>
    <p:sldId id="297" r:id="rId34"/>
    <p:sldId id="360" r:id="rId35"/>
    <p:sldId id="348" r:id="rId36"/>
    <p:sldId id="349" r:id="rId37"/>
    <p:sldId id="358" r:id="rId38"/>
    <p:sldId id="359" r:id="rId39"/>
    <p:sldId id="362" r:id="rId40"/>
    <p:sldId id="299" r:id="rId41"/>
    <p:sldId id="301" r:id="rId42"/>
    <p:sldId id="363" r:id="rId43"/>
    <p:sldId id="302" r:id="rId44"/>
    <p:sldId id="303" r:id="rId45"/>
    <p:sldId id="304" r:id="rId46"/>
    <p:sldId id="305" r:id="rId47"/>
    <p:sldId id="414" r:id="rId48"/>
    <p:sldId id="421" r:id="rId49"/>
    <p:sldId id="415" r:id="rId50"/>
    <p:sldId id="416" r:id="rId51"/>
    <p:sldId id="417" r:id="rId52"/>
    <p:sldId id="408" r:id="rId53"/>
    <p:sldId id="409" r:id="rId54"/>
    <p:sldId id="426" r:id="rId55"/>
    <p:sldId id="317" r:id="rId56"/>
    <p:sldId id="407" r:id="rId57"/>
    <p:sldId id="406" r:id="rId58"/>
    <p:sldId id="314" r:id="rId59"/>
    <p:sldId id="316" r:id="rId60"/>
    <p:sldId id="319" r:id="rId61"/>
    <p:sldId id="320" r:id="rId62"/>
    <p:sldId id="422" r:id="rId63"/>
    <p:sldId id="263" r:id="rId64"/>
    <p:sldId id="264" r:id="rId65"/>
    <p:sldId id="265" r:id="rId66"/>
    <p:sldId id="267" r:id="rId67"/>
    <p:sldId id="410" r:id="rId68"/>
    <p:sldId id="268" r:id="rId69"/>
    <p:sldId id="269" r:id="rId70"/>
    <p:sldId id="270" r:id="rId71"/>
    <p:sldId id="271" r:id="rId72"/>
    <p:sldId id="411" r:id="rId73"/>
    <p:sldId id="272" r:id="rId74"/>
    <p:sldId id="273" r:id="rId75"/>
    <p:sldId id="274" r:id="rId76"/>
    <p:sldId id="277" r:id="rId77"/>
    <p:sldId id="427" r:id="rId78"/>
    <p:sldId id="428" r:id="rId79"/>
    <p:sldId id="280" r:id="rId80"/>
    <p:sldId id="432" r:id="rId81"/>
    <p:sldId id="429" r:id="rId82"/>
    <p:sldId id="452" r:id="rId83"/>
    <p:sldId id="281" r:id="rId84"/>
    <p:sldId id="282" r:id="rId85"/>
    <p:sldId id="283" r:id="rId86"/>
    <p:sldId id="430" r:id="rId87"/>
    <p:sldId id="284" r:id="rId88"/>
    <p:sldId id="431" r:id="rId89"/>
    <p:sldId id="433" r:id="rId90"/>
    <p:sldId id="285" r:id="rId91"/>
    <p:sldId id="286" r:id="rId92"/>
    <p:sldId id="435" r:id="rId93"/>
    <p:sldId id="436" r:id="rId94"/>
    <p:sldId id="437" r:id="rId95"/>
    <p:sldId id="438" r:id="rId96"/>
    <p:sldId id="453" r:id="rId97"/>
    <p:sldId id="455" r:id="rId98"/>
    <p:sldId id="454" r:id="rId99"/>
    <p:sldId id="439" r:id="rId100"/>
    <p:sldId id="440" r:id="rId101"/>
    <p:sldId id="441" r:id="rId102"/>
    <p:sldId id="446" r:id="rId103"/>
    <p:sldId id="447" r:id="rId104"/>
    <p:sldId id="443" r:id="rId105"/>
    <p:sldId id="445" r:id="rId106"/>
    <p:sldId id="448" r:id="rId107"/>
    <p:sldId id="449" r:id="rId108"/>
    <p:sldId id="450" r:id="rId109"/>
    <p:sldId id="451" r:id="rId110"/>
  </p:sldIdLst>
  <p:sldSz cx="10693400" cy="7556500"/>
  <p:notesSz cx="10693400" cy="7556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2CF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 autoAdjust="0"/>
    <p:restoredTop sz="86410" autoAdjust="0"/>
  </p:normalViewPr>
  <p:slideViewPr>
    <p:cSldViewPr>
      <p:cViewPr varScale="1">
        <p:scale>
          <a:sx n="70" d="100"/>
          <a:sy n="70" d="100"/>
        </p:scale>
        <p:origin x="1066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474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221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36.xml"/><Relationship Id="rId39" Type="http://schemas.openxmlformats.org/officeDocument/2006/relationships/slide" Target="slides/slide50.xml"/><Relationship Id="rId3" Type="http://schemas.openxmlformats.org/officeDocument/2006/relationships/slide" Target="slides/slide6.xml"/><Relationship Id="rId21" Type="http://schemas.openxmlformats.org/officeDocument/2006/relationships/slide" Target="slides/slide24.xml"/><Relationship Id="rId34" Type="http://schemas.openxmlformats.org/officeDocument/2006/relationships/slide" Target="slides/slide45.xml"/><Relationship Id="rId42" Type="http://schemas.openxmlformats.org/officeDocument/2006/relationships/slide" Target="slides/slide53.xml"/><Relationship Id="rId47" Type="http://schemas.openxmlformats.org/officeDocument/2006/relationships/slide" Target="slides/slide59.xml"/><Relationship Id="rId50" Type="http://schemas.openxmlformats.org/officeDocument/2006/relationships/slide" Target="slides/slide62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35.xml"/><Relationship Id="rId33" Type="http://schemas.openxmlformats.org/officeDocument/2006/relationships/slide" Target="slides/slide44.xml"/><Relationship Id="rId38" Type="http://schemas.openxmlformats.org/officeDocument/2006/relationships/slide" Target="slides/slide49.xml"/><Relationship Id="rId46" Type="http://schemas.openxmlformats.org/officeDocument/2006/relationships/slide" Target="slides/slide58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40.xml"/><Relationship Id="rId41" Type="http://schemas.openxmlformats.org/officeDocument/2006/relationships/slide" Target="slides/slide52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34.xml"/><Relationship Id="rId32" Type="http://schemas.openxmlformats.org/officeDocument/2006/relationships/slide" Target="slides/slide43.xml"/><Relationship Id="rId37" Type="http://schemas.openxmlformats.org/officeDocument/2006/relationships/slide" Target="slides/slide48.xml"/><Relationship Id="rId40" Type="http://schemas.openxmlformats.org/officeDocument/2006/relationships/slide" Target="slides/slide51.xml"/><Relationship Id="rId45" Type="http://schemas.openxmlformats.org/officeDocument/2006/relationships/slide" Target="slides/slide57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33.xml"/><Relationship Id="rId28" Type="http://schemas.openxmlformats.org/officeDocument/2006/relationships/slide" Target="slides/slide38.xml"/><Relationship Id="rId36" Type="http://schemas.openxmlformats.org/officeDocument/2006/relationships/slide" Target="slides/slide47.xml"/><Relationship Id="rId49" Type="http://schemas.openxmlformats.org/officeDocument/2006/relationships/slide" Target="slides/slide61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31" Type="http://schemas.openxmlformats.org/officeDocument/2006/relationships/slide" Target="slides/slide42.xml"/><Relationship Id="rId44" Type="http://schemas.openxmlformats.org/officeDocument/2006/relationships/slide" Target="slides/slide56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32.xml"/><Relationship Id="rId27" Type="http://schemas.openxmlformats.org/officeDocument/2006/relationships/slide" Target="slides/slide37.xml"/><Relationship Id="rId30" Type="http://schemas.openxmlformats.org/officeDocument/2006/relationships/slide" Target="slides/slide41.xml"/><Relationship Id="rId35" Type="http://schemas.openxmlformats.org/officeDocument/2006/relationships/slide" Target="slides/slide46.xml"/><Relationship Id="rId43" Type="http://schemas.openxmlformats.org/officeDocument/2006/relationships/slide" Target="slides/slide55.xml"/><Relationship Id="rId48" Type="http://schemas.openxmlformats.org/officeDocument/2006/relationships/slide" Target="slides/slide60.xml"/><Relationship Id="rId8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55.wmf"/><Relationship Id="rId7" Type="http://schemas.openxmlformats.org/officeDocument/2006/relationships/image" Target="../media/image56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24.wmf"/><Relationship Id="rId5" Type="http://schemas.openxmlformats.org/officeDocument/2006/relationships/image" Target="../media/image19.wmf"/><Relationship Id="rId4" Type="http://schemas.openxmlformats.org/officeDocument/2006/relationships/image" Target="../media/image4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8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7.wmf"/><Relationship Id="rId2" Type="http://schemas.openxmlformats.org/officeDocument/2006/relationships/image" Target="../media/image57.wmf"/><Relationship Id="rId1" Type="http://schemas.openxmlformats.org/officeDocument/2006/relationships/image" Target="../media/image53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0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0.wmf"/><Relationship Id="rId5" Type="http://schemas.openxmlformats.org/officeDocument/2006/relationships/image" Target="../media/image11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16.wmf"/><Relationship Id="rId4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9D53E-109E-4CCB-A7EB-84C00B6E3423}" type="datetimeFigureOut">
              <a:rPr lang="es-ES" smtClean="0"/>
              <a:t>08/05/2017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C7CDC-4DE8-4A88-B662-78AA37B03E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30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1161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092388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4635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91042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74597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251502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876182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2027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59850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53443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9613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5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870302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23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67338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24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017010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53973-D315-4111-A3AC-7C036577191D}" type="slidenum">
              <a:rPr lang="es-ES_tradnl" altLang="en-US"/>
              <a:pPr/>
              <a:t>32</a:t>
            </a:fld>
            <a:endParaRPr lang="es-ES_tradnl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992948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7881F-B925-4CBF-B932-55F6C2EB2E32}" type="slidenum">
              <a:rPr lang="es-ES_tradnl" altLang="en-US"/>
              <a:pPr/>
              <a:t>33</a:t>
            </a:fld>
            <a:endParaRPr lang="es-ES_tradnl" alt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6292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34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58401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A44C5-55CF-4601-8934-BE535E7B6D39}" type="slidenum">
              <a:rPr lang="es-ES_tradnl" altLang="en-US"/>
              <a:pPr/>
              <a:t>35</a:t>
            </a:fld>
            <a:endParaRPr lang="es-ES_tradnl" alt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364203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1EA02-7655-4BA4-BAAF-0CA2C6FCF379}" type="slidenum">
              <a:rPr lang="es-ES_tradnl" altLang="en-US"/>
              <a:pPr/>
              <a:t>36</a:t>
            </a:fld>
            <a:endParaRPr lang="es-ES_tradnl" altLang="en-US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106966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8A65-FAF2-4DE0-A742-AC1B41E57D75}" type="slidenum">
              <a:rPr lang="es-ES_tradnl" altLang="en-US"/>
              <a:pPr/>
              <a:t>37</a:t>
            </a:fld>
            <a:endParaRPr lang="es-ES_tradnl" alt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03907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2A061-95EA-407B-819B-CF30472E8F5F}" type="slidenum">
              <a:rPr lang="es-ES_tradnl" altLang="en-US"/>
              <a:pPr/>
              <a:t>38</a:t>
            </a:fld>
            <a:endParaRPr lang="es-ES_tradnl" alt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4758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4967D-AFDB-48E1-B99F-3119E0BF63BD}" type="slidenum">
              <a:rPr lang="es-ES_tradnl" altLang="en-US"/>
              <a:pPr/>
              <a:t>40</a:t>
            </a:fld>
            <a:endParaRPr lang="es-ES_tradnl" altLang="en-US"/>
          </a:p>
        </p:txBody>
      </p:sp>
      <p:sp>
        <p:nvSpPr>
          <p:cNvPr id="476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 dirty="0"/>
          </a:p>
        </p:txBody>
      </p:sp>
    </p:spTree>
    <p:extLst>
      <p:ext uri="{BB962C8B-B14F-4D97-AF65-F5344CB8AC3E}">
        <p14:creationId xmlns:p14="http://schemas.microsoft.com/office/powerpoint/2010/main" val="394255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6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47578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00CD3-056C-4DEF-BC9D-03205DAB4EA5}" type="slidenum">
              <a:rPr lang="es-ES_tradnl" altLang="en-US"/>
              <a:pPr/>
              <a:t>41</a:t>
            </a:fld>
            <a:endParaRPr lang="es-ES_tradnl" alt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78416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4A43-7C62-452F-8736-67C82D6C09C7}" type="slidenum">
              <a:rPr lang="es-ES_tradnl" altLang="en-US"/>
              <a:pPr/>
              <a:t>42</a:t>
            </a:fld>
            <a:endParaRPr lang="es-ES_tradnl" alt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02741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C1379-210B-4A50-BE49-FD63646005B6}" type="slidenum">
              <a:rPr lang="es-ES_tradnl" altLang="en-US"/>
              <a:pPr/>
              <a:t>43</a:t>
            </a:fld>
            <a:endParaRPr lang="es-ES_tradnl" alt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29823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D2A51-85AB-4887-AFCC-26E272F29EDE}" type="slidenum">
              <a:rPr lang="es-ES_tradnl" altLang="en-US"/>
              <a:pPr/>
              <a:t>44</a:t>
            </a:fld>
            <a:endParaRPr lang="es-ES_tradnl" alt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58173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984DA-549E-4556-856B-391612F81491}" type="slidenum">
              <a:rPr lang="es-ES_tradnl" altLang="en-US"/>
              <a:pPr/>
              <a:t>45</a:t>
            </a:fld>
            <a:endParaRPr lang="es-ES_tradnl" alt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154203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46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994733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47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285843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48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634721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49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66045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50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50138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7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151840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51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704189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52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183631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7D2AB-C54F-4EC0-A712-5F3872F9993C}" type="slidenum">
              <a:rPr lang="es-ES_tradnl" altLang="en-US"/>
              <a:pPr/>
              <a:t>53</a:t>
            </a:fld>
            <a:endParaRPr lang="es-ES_tradnl" alt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887748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2AD0E-5B5E-44B3-BD02-458FE4AED9B6}" type="slidenum">
              <a:rPr lang="es-ES_tradnl" altLang="en-US"/>
              <a:pPr/>
              <a:t>55</a:t>
            </a:fld>
            <a:endParaRPr lang="es-ES_tradnl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60573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56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73381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57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1257357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BBD61-7B76-4C8C-8F81-E0B7E7366D79}" type="slidenum">
              <a:rPr lang="es-ES_tradnl" altLang="en-US"/>
              <a:pPr/>
              <a:t>58</a:t>
            </a:fld>
            <a:endParaRPr lang="es-ES_tradnl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26891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6532-69E7-430F-88A8-8D7E25F586A3}" type="slidenum">
              <a:rPr lang="es-ES_tradnl" altLang="en-US"/>
              <a:pPr/>
              <a:t>59</a:t>
            </a:fld>
            <a:endParaRPr lang="es-ES_tradnl" alt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6187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ADE4A-086C-4DEA-956F-424084D366F1}" type="slidenum">
              <a:rPr lang="es-ES_tradnl" altLang="en-US"/>
              <a:pPr/>
              <a:t>60</a:t>
            </a:fld>
            <a:endParaRPr lang="es-ES_tradnl" alt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59529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7CA8C-BB46-4C0C-A83E-63420464EE3C}" type="slidenum">
              <a:rPr lang="es-ES_tradnl" altLang="en-US"/>
              <a:pPr/>
              <a:t>61</a:t>
            </a:fld>
            <a:endParaRPr lang="es-ES_tradnl" alt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50124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8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40176177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F9C31-EA8F-485F-853B-415261E9643C}" type="slidenum">
              <a:rPr lang="es-ES_tradnl" altLang="en-US"/>
              <a:pPr/>
              <a:t>62</a:t>
            </a:fld>
            <a:endParaRPr lang="es-ES_tradnl" alt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17496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C7CDC-4DE8-4A88-B662-78AA37B03E25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10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9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29103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10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83599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11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3453874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692E9-33D7-4252-B2C0-52DA54350988}" type="slidenum">
              <a:rPr lang="es-ES_tradnl" altLang="en-US"/>
              <a:pPr/>
              <a:t>12</a:t>
            </a:fld>
            <a:endParaRPr lang="es-ES_tradnl" alt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135345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4217" y="228600"/>
            <a:ext cx="9464964" cy="642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534670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n-US"/>
              <a:t>Jueves,22 de marzo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>
          <a:xfrm>
            <a:off x="7699248" y="7027545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84BD3863-A40B-4434-A31B-2E49746A83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292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8692" y="2598692"/>
            <a:ext cx="654177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156" y="1206586"/>
            <a:ext cx="8021086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86114" y="7078226"/>
            <a:ext cx="106299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16.wmf"/><Relationship Id="rId5" Type="http://schemas.openxmlformats.org/officeDocument/2006/relationships/image" Target="../media/image22.w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29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32.wmf"/><Relationship Id="rId18" Type="http://schemas.openxmlformats.org/officeDocument/2006/relationships/image" Target="../media/image34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8.bin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35.bin"/><Relationship Id="rId19" Type="http://schemas.openxmlformats.org/officeDocument/2006/relationships/oleObject" Target="../embeddings/oleObject40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3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54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5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53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6.wmf"/><Relationship Id="rId5" Type="http://schemas.openxmlformats.org/officeDocument/2006/relationships/image" Target="../media/image53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62.bin"/><Relationship Id="rId26" Type="http://schemas.openxmlformats.org/officeDocument/2006/relationships/oleObject" Target="../embeddings/oleObject66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64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62.wmf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oleObject63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65.bin"/><Relationship Id="rId5" Type="http://schemas.openxmlformats.org/officeDocument/2006/relationships/image" Target="../media/image53.wmf"/><Relationship Id="rId15" Type="http://schemas.openxmlformats.org/officeDocument/2006/relationships/image" Target="../media/image61.wmf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67.bin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4.bin"/><Relationship Id="rId27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ilioRuiz/SIR-course" TargetMode="External"/><Relationship Id="rId4" Type="http://schemas.openxmlformats.org/officeDocument/2006/relationships/hyperlink" Target="https://github.com/BasilioRuiz/SIR-code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60.wmf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.jpg"/><Relationship Id="rId7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6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jp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8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0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silioRuiz/SIR-course" TargetMode="Externa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300" y="-107950"/>
            <a:ext cx="13680474" cy="7696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84500" y="197427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/>
              <a:t>The art of </a:t>
            </a:r>
            <a:r>
              <a:rPr lang="en-US" sz="3200" spc="-5" dirty="0"/>
              <a:t>Stokes </a:t>
            </a:r>
            <a:r>
              <a:rPr lang="en-US" sz="3200" spc="-10" dirty="0"/>
              <a:t>inversions</a:t>
            </a:r>
            <a:endParaRPr lang="en-US" sz="3200" dirty="0"/>
          </a:p>
        </p:txBody>
      </p:sp>
      <p:sp>
        <p:nvSpPr>
          <p:cNvPr id="6" name="object 10"/>
          <p:cNvSpPr txBox="1"/>
          <p:nvPr/>
        </p:nvSpPr>
        <p:spPr>
          <a:xfrm>
            <a:off x="2889580" y="3289300"/>
            <a:ext cx="492061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50" spc="5" dirty="0">
                <a:latin typeface="Arial"/>
                <a:cs typeface="Arial"/>
              </a:rPr>
              <a:t>Basilio Ruiz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Cobo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050" spc="5" dirty="0">
                <a:latin typeface="Arial"/>
                <a:cs typeface="Arial"/>
              </a:rPr>
              <a:t>Instituto de Astrofísica de Canarias,</a:t>
            </a:r>
            <a:r>
              <a:rPr sz="2050" spc="10" dirty="0">
                <a:latin typeface="Arial"/>
                <a:cs typeface="Arial"/>
              </a:rPr>
              <a:t> Spain</a:t>
            </a:r>
            <a:endParaRPr sz="2050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5000"/>
          <a:stretch/>
        </p:blipFill>
        <p:spPr>
          <a:xfrm>
            <a:off x="4511322" y="5519479"/>
            <a:ext cx="976611" cy="9337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510141"/>
            <a:ext cx="942901" cy="9429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632700" y="71427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Boulder (CO)  15-26 </a:t>
            </a:r>
            <a:r>
              <a:rPr lang="en-US" dirty="0" smtClean="0">
                <a:solidFill>
                  <a:schemeClr val="bg1"/>
                </a:solidFill>
              </a:rPr>
              <a:t>May</a:t>
            </a:r>
            <a:r>
              <a:rPr lang="es-ES" dirty="0" smtClean="0">
                <a:solidFill>
                  <a:schemeClr val="bg1"/>
                </a:solidFill>
              </a:rPr>
              <a:t>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5605"/>
              </p:ext>
            </p:extLst>
          </p:nvPr>
        </p:nvGraphicFramePr>
        <p:xfrm>
          <a:off x="6642100" y="4692650"/>
          <a:ext cx="2715952" cy="109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5" name="Ecuación" r:id="rId4" imgW="1066680" imgH="431640" progId="Equation.3">
                  <p:embed/>
                </p:oleObj>
              </mc:Choice>
              <mc:Fallback>
                <p:oleObj name="Ecuación" r:id="rId4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5952" cy="109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8598"/>
              </p:ext>
            </p:extLst>
          </p:nvPr>
        </p:nvGraphicFramePr>
        <p:xfrm>
          <a:off x="514350" y="6119813"/>
          <a:ext cx="52197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" name="Ecuación" r:id="rId6" imgW="2095200" imgH="330120" progId="Equation.3">
                  <p:embed/>
                </p:oleObj>
              </mc:Choice>
              <mc:Fallback>
                <p:oleObj name="Ecuación" r:id="rId6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50" y="6119813"/>
                        <a:ext cx="5219700" cy="822325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73452"/>
              </p:ext>
            </p:extLst>
          </p:nvPr>
        </p:nvGraphicFramePr>
        <p:xfrm>
          <a:off x="3327400" y="4895850"/>
          <a:ext cx="21399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7" name="Ecuación" r:id="rId8" imgW="799920" imgH="330120" progId="Equation.3">
                  <p:embed/>
                </p:oleObj>
              </mc:Choice>
              <mc:Fallback>
                <p:oleObj name="Ecuación" r:id="rId8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7400" y="4895850"/>
                        <a:ext cx="2139950" cy="8810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959956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8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62580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9" name="Ecuación" r:id="rId12" imgW="2895480" imgH="431640" progId="Equation.3">
                  <p:embed/>
                </p:oleObj>
              </mc:Choice>
              <mc:Fallback>
                <p:oleObj name="Ecuación" r:id="rId12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22288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0" name="Ecuación" r:id="rId14" imgW="736560" imgH="431640" progId="Equation.3">
                  <p:embed/>
                </p:oleObj>
              </mc:Choice>
              <mc:Fallback>
                <p:oleObj name="Ecuación" r:id="rId14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6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5</a:t>
            </a:r>
            <a:endParaRPr sz="1799"/>
          </a:p>
        </p:txBody>
      </p:sp>
      <p:sp>
        <p:nvSpPr>
          <p:cNvPr id="52" name="CustomShape 2"/>
          <p:cNvSpPr/>
          <p:nvPr/>
        </p:nvSpPr>
        <p:spPr>
          <a:xfrm>
            <a:off x="743922" y="6755082"/>
            <a:ext cx="9217887" cy="71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No need for macroturbulence when high-resolution data are inverted using telescope PSF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following weights: 1,4,4,4</a:t>
            </a:r>
            <a:endParaRPr sz="1799"/>
          </a:p>
        </p:txBody>
      </p:sp>
      <p:sp>
        <p:nvSpPr>
          <p:cNvPr id="53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quiet-Sun internetwork.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at disk center, integrated for 6 min,  SNR~10</a:t>
            </a:r>
            <a:r>
              <a:rPr lang="en-US" sz="1999" baseline="30000" dirty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still high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Extremely weak signals, but linear polarization clearly seen.     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Large asymmetries.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three cycles with increasing number of nodes.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microturbulence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(flat stratification).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4. Interpret resulting model 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711498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6</a:t>
            </a:r>
            <a:endParaRPr sz="1799"/>
          </a:p>
        </p:txBody>
      </p:sp>
      <p:sp>
        <p:nvSpPr>
          <p:cNvPr id="55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Inversion of these profiles will not be easy. Do your best!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Give more weight to Stokes V to force better fits. Increase weight with cycle.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If everything fails, use superpowers....</a:t>
            </a:r>
            <a:endParaRPr sz="1799"/>
          </a:p>
        </p:txBody>
      </p:sp>
      <p:sp>
        <p:nvSpPr>
          <p:cNvPr id="56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sunspot penumbral profiles near PIL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Hinode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/SP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 observations with SNR~1000, no telluric lines, two lines Fe I 630.1 and 630.2 nm.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but Stokes V profile with three lobes...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2. One-component model with opposite magnetic  along LOS? Two-component model?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3. Try both!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964941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Penumbra observed at Fe I 6173 A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940050"/>
            <a:ext cx="6463030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559050"/>
            <a:ext cx="6996430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5683250"/>
            <a:ext cx="9322243" cy="16684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 dirty="0" err="1">
                <a:solidFill>
                  <a:srgbClr val="C00000"/>
                </a:solidFill>
                <a:latin typeface="Calibri"/>
                <a:ea typeface="DejaVu Sans"/>
              </a:rPr>
              <a:t>Fabry-Pérot</a:t>
            </a:r>
            <a:r>
              <a:rPr lang="en-US" sz="1799" dirty="0">
                <a:solidFill>
                  <a:srgbClr val="C00000"/>
                </a:solidFill>
                <a:latin typeface="Calibri"/>
                <a:ea typeface="DejaVu Sans"/>
              </a:rPr>
              <a:t> interferometer.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H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igh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spatial resolution, but modest spectral resolution 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(20-30 </a:t>
            </a: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mA at 617 nm).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To include points in the profile you can use: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F4E79"/>
                </a:solidFill>
                <a:ea typeface="ArialMT"/>
              </a:rPr>
              <a:t>IDL</a:t>
            </a:r>
            <a:r>
              <a:rPr lang="en-US" dirty="0" smtClean="0">
                <a:solidFill>
                  <a:srgbClr val="1F4E79"/>
                </a:solidFill>
                <a:ea typeface="ArialMT"/>
              </a:rPr>
              <a:t>&gt; </a:t>
            </a:r>
            <a:r>
              <a:rPr lang="en-US" smtClean="0">
                <a:solidFill>
                  <a:srgbClr val="C00000"/>
                </a:solidFill>
                <a:ea typeface="ArialMT"/>
              </a:rPr>
              <a:t>introduce_points,</a:t>
            </a:r>
            <a:r>
              <a:rPr lang="en-US" smtClean="0">
                <a:solidFill>
                  <a:srgbClr val="000000"/>
                </a:solidFill>
                <a:ea typeface="ArialMT"/>
              </a:rPr>
              <a:t>x,si,sq,su,sv</a:t>
            </a:r>
            <a:r>
              <a:rPr lang="en-US" dirty="0" smtClean="0">
                <a:solidFill>
                  <a:srgbClr val="000000"/>
                </a:solidFill>
                <a:ea typeface="ArialMT"/>
              </a:rPr>
              <a:t>, x1,si1, sq1,su1,sv1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rgbClr val="000000"/>
                </a:solidFill>
                <a:latin typeface="Calibri"/>
                <a:ea typeface="DejaVu Sans"/>
              </a:rPr>
              <a:t>Where x is the old grid and x1 the new one</a:t>
            </a:r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IBIS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IBIS: </a:t>
            </a:r>
            <a:r>
              <a:rPr lang="en-US" dirty="0" err="1" smtClean="0">
                <a:solidFill>
                  <a:schemeClr val="tx2"/>
                </a:solidFill>
              </a:rPr>
              <a:t>Interferometric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Bidimensional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INAF_Arcetri</a:t>
            </a:r>
            <a:r>
              <a:rPr lang="en-US" dirty="0" smtClean="0">
                <a:solidFill>
                  <a:schemeClr val="tx2"/>
                </a:solidFill>
              </a:rPr>
              <a:t> OBS/NSO)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Peak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sz="1999" dirty="0" smtClean="0">
                <a:latin typeface="Calibri"/>
              </a:rPr>
              <a:t>High spatial resolution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Profiles are not equally spaced  in wavelength: interpolate to a 10 mA resolution and write a “-1” over the new points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2. The profiles are wider than FTS, then, as we have not the PSF, we should include a </a:t>
            </a:r>
            <a:r>
              <a:rPr lang="en-US" sz="1999" dirty="0" err="1" smtClean="0">
                <a:solidFill>
                  <a:srgbClr val="000000"/>
                </a:solidFill>
                <a:latin typeface="Calibri"/>
                <a:ea typeface="ArialMT"/>
              </a:rPr>
              <a:t>macroturbulence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.</a:t>
            </a:r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003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7bis</a:t>
            </a:r>
            <a:endParaRPr sz="1799" dirty="0"/>
          </a:p>
        </p:txBody>
      </p:sp>
      <p:sp>
        <p:nvSpPr>
          <p:cNvPr id="61" name="CustomShape 2"/>
          <p:cNvSpPr/>
          <p:nvPr/>
        </p:nvSpPr>
        <p:spPr>
          <a:xfrm>
            <a:off x="734926" y="6302392"/>
            <a:ext cx="9322243" cy="1049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Example of Stokes profiles observed with a </a:t>
            </a:r>
            <a:r>
              <a:rPr lang="en-US" sz="1799">
                <a:solidFill>
                  <a:srgbClr val="C00000"/>
                </a:solidFill>
                <a:latin typeface="Calibri"/>
                <a:ea typeface="DejaVu Sans"/>
              </a:rPr>
              <a:t>Fabry-Pérot interferometer. </a:t>
            </a: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Extremely high spatial resolution, but modest spectral resolution (~50 mA at 617 nm).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799">
                <a:solidFill>
                  <a:srgbClr val="000000"/>
                </a:solidFill>
                <a:latin typeface="Calibri"/>
                <a:ea typeface="DejaVu Sans"/>
              </a:rPr>
              <a:t> Sequential sampling of line means first and last wavelengths are observed ~30 s apart. </a:t>
            </a:r>
            <a:endParaRPr sz="1799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264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CRISP profiles from sunspot penumbrae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SST/CRISP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observations with SNR~500, sequential spectral sampling of Fe I 617.3 nm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(30 wavelengths in ~30 s)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Strongly Doppler-shifted polarization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Include stray-light contamination, and a small weight for Q &amp; U stokes profile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(for instance: 10, 0.1,0.1,10)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0952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550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Facula observed at Si I 1082.7 nm</a:t>
            </a: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2635250"/>
            <a:ext cx="6889750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9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1550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Hawai’i/NSO)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r>
              <a:rPr lang="en-US" dirty="0"/>
              <a:t>Facula observed at Si I 1082.7 nm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2711450"/>
            <a:ext cx="6934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4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8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FIRS profiles</a:t>
            </a: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FIRS: Facility Infrared </a:t>
            </a:r>
            <a:r>
              <a:rPr lang="en-US" dirty="0" err="1" smtClean="0">
                <a:solidFill>
                  <a:schemeClr val="tx2"/>
                </a:solidFill>
              </a:rPr>
              <a:t>Spectropolarimeter</a:t>
            </a:r>
            <a:r>
              <a:rPr lang="en-US" dirty="0" smtClean="0">
                <a:solidFill>
                  <a:schemeClr val="tx2"/>
                </a:solidFill>
              </a:rPr>
              <a:t> (Univ. Hawai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/NSO)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smtClean="0">
                <a:solidFill>
                  <a:schemeClr val="tx2"/>
                </a:solidFill>
              </a:rPr>
              <a:t>@ </a:t>
            </a:r>
            <a:r>
              <a:rPr lang="en-US" dirty="0">
                <a:solidFill>
                  <a:schemeClr val="tx2"/>
                </a:solidFill>
              </a:rPr>
              <a:t>Dunn Solar Telescope on Sacramento </a:t>
            </a:r>
            <a:r>
              <a:rPr lang="en-US" dirty="0" smtClean="0">
                <a:solidFill>
                  <a:schemeClr val="tx2"/>
                </a:solidFill>
              </a:rPr>
              <a:t>Peak</a:t>
            </a:r>
          </a:p>
          <a:p>
            <a:r>
              <a:rPr lang="en-US" dirty="0"/>
              <a:t>Facula observed at Si I 1082.7 </a:t>
            </a:r>
            <a:r>
              <a:rPr lang="en-US" dirty="0" smtClean="0"/>
              <a:t>nm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Restore “FIRS_fac1083.sav”, write the profile of the Si line in SIR format and  </a:t>
            </a:r>
            <a:r>
              <a:rPr lang="en-US" dirty="0"/>
              <a:t>i</a:t>
            </a:r>
            <a:r>
              <a:rPr lang="en-US" dirty="0" smtClean="0"/>
              <a:t>nvert Stokes I &amp; V</a:t>
            </a:r>
          </a:p>
          <a:p>
            <a:r>
              <a:rPr lang="en-US" dirty="0" smtClean="0"/>
              <a:t>Including macro and micro. Try to determine gradients of B and </a:t>
            </a:r>
            <a:r>
              <a:rPr lang="en-US" dirty="0" err="1" smtClean="0"/>
              <a:t>V_LoS</a:t>
            </a:r>
            <a:r>
              <a:rPr lang="en-US" dirty="0" smtClean="0"/>
              <a:t> in the second cycle.</a:t>
            </a:r>
          </a:p>
          <a:p>
            <a:endParaRPr lang="en-US" dirty="0" smtClean="0"/>
          </a:p>
          <a:p>
            <a:r>
              <a:rPr lang="en-US" dirty="0" smtClean="0"/>
              <a:t>2. Are these gradients reliable? 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47636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sz="1799" dirty="0"/>
          </a:p>
        </p:txBody>
      </p:sp>
      <p:sp>
        <p:nvSpPr>
          <p:cNvPr id="62" name="CustomShape 3"/>
          <p:cNvSpPr/>
          <p:nvPr/>
        </p:nvSpPr>
        <p:spPr>
          <a:xfrm>
            <a:off x="812293" y="1236801"/>
            <a:ext cx="9244876" cy="4370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</a:t>
            </a: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DejaVu Sans"/>
              </a:rPr>
              <a:t>Gas Pressure (simulated data)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s-ES" sz="1799" dirty="0" err="1" smtClean="0"/>
              <a:t>We</a:t>
            </a:r>
            <a:r>
              <a:rPr lang="es-ES" sz="1799" dirty="0" smtClean="0"/>
              <a:t> </a:t>
            </a:r>
            <a:r>
              <a:rPr lang="es-ES" sz="1799" dirty="0" err="1" smtClean="0"/>
              <a:t>have</a:t>
            </a:r>
            <a:r>
              <a:rPr lang="es-ES" sz="1799" dirty="0" smtClean="0"/>
              <a:t> </a:t>
            </a:r>
            <a:r>
              <a:rPr lang="es-ES" sz="1799" dirty="0" err="1" smtClean="0"/>
              <a:t>selected</a:t>
            </a:r>
            <a:r>
              <a:rPr lang="es-ES" sz="1799" dirty="0"/>
              <a:t> </a:t>
            </a:r>
            <a:r>
              <a:rPr lang="es-ES" sz="1799" dirty="0" err="1" smtClean="0"/>
              <a:t>the</a:t>
            </a:r>
            <a:r>
              <a:rPr lang="es-ES" sz="1799" dirty="0" smtClean="0"/>
              <a:t> </a:t>
            </a:r>
            <a:r>
              <a:rPr lang="es-ES" sz="1799" dirty="0" err="1" smtClean="0"/>
              <a:t>spectral</a:t>
            </a:r>
            <a:r>
              <a:rPr lang="es-ES" sz="1799" dirty="0" smtClean="0"/>
              <a:t> </a:t>
            </a:r>
            <a:r>
              <a:rPr lang="es-ES" sz="1799" dirty="0" err="1" smtClean="0"/>
              <a:t>region</a:t>
            </a:r>
            <a:r>
              <a:rPr lang="es-ES" sz="1799" dirty="0" smtClean="0"/>
              <a:t> 614.7 – 615.1 </a:t>
            </a:r>
            <a:r>
              <a:rPr lang="es-ES" sz="1799" dirty="0" err="1" smtClean="0"/>
              <a:t>containig</a:t>
            </a:r>
            <a:r>
              <a:rPr lang="es-ES" sz="1799" dirty="0" smtClean="0"/>
              <a:t> Fe I, Fe II, Ti &amp; V </a:t>
            </a:r>
            <a:r>
              <a:rPr lang="es-ES" sz="1799" dirty="0" err="1" smtClean="0"/>
              <a:t>lines</a:t>
            </a:r>
            <a:r>
              <a:rPr lang="es-ES" sz="1799" dirty="0" smtClean="0"/>
              <a:t>, </a:t>
            </a:r>
            <a:r>
              <a:rPr lang="es-ES" sz="1799" dirty="0" err="1" smtClean="0"/>
              <a:t>because</a:t>
            </a:r>
            <a:r>
              <a:rPr lang="es-ES" sz="1799" dirty="0" smtClean="0"/>
              <a:t> </a:t>
            </a:r>
            <a:r>
              <a:rPr lang="es-ES" sz="1799" dirty="0" err="1" smtClean="0"/>
              <a:t>they</a:t>
            </a:r>
            <a:endParaRPr lang="es-ES" sz="1799" dirty="0" smtClean="0"/>
          </a:p>
          <a:p>
            <a:pPr>
              <a:lnSpc>
                <a:spcPct val="100000"/>
              </a:lnSpc>
            </a:pPr>
            <a:r>
              <a:rPr lang="es-ES" sz="1799" dirty="0"/>
              <a:t>s</a:t>
            </a:r>
            <a:r>
              <a:rPr lang="es-ES" sz="1799" dirty="0" smtClean="0"/>
              <a:t>how </a:t>
            </a:r>
            <a:r>
              <a:rPr lang="es-ES" sz="1799" dirty="0" err="1" smtClean="0"/>
              <a:t>different</a:t>
            </a:r>
            <a:r>
              <a:rPr lang="es-ES" sz="1799" dirty="0" smtClean="0"/>
              <a:t> </a:t>
            </a:r>
            <a:r>
              <a:rPr lang="es-ES" sz="1799" dirty="0" err="1" smtClean="0"/>
              <a:t>sensitivity</a:t>
            </a:r>
            <a:r>
              <a:rPr lang="es-ES" sz="1799" dirty="0" smtClean="0"/>
              <a:t> to T &amp; </a:t>
            </a:r>
            <a:r>
              <a:rPr lang="es-ES" sz="1799" dirty="0" err="1" smtClean="0"/>
              <a:t>Pg</a:t>
            </a:r>
            <a:r>
              <a:rPr lang="es-ES" sz="1799" dirty="0" smtClean="0"/>
              <a:t> </a:t>
            </a: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perturbed the VALC model introducing a 10% perturbation in T &amp; </a:t>
            </a:r>
            <a:r>
              <a:rPr lang="en-US" dirty="0" err="1" smtClean="0"/>
              <a:t>Pg</a:t>
            </a:r>
            <a:r>
              <a:rPr lang="en-US" dirty="0" smtClean="0"/>
              <a:t>, and synthetized the profiles. Try to recover T and </a:t>
            </a:r>
            <a:r>
              <a:rPr lang="en-US" dirty="0" err="1" smtClean="0"/>
              <a:t>Pg</a:t>
            </a:r>
            <a:r>
              <a:rPr lang="en-US" dirty="0" smtClean="0"/>
              <a:t> perturbations by inverting the simulated profiles.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I have included a velocity perturbation</a:t>
            </a:r>
            <a:r>
              <a:rPr lang="en-US" dirty="0"/>
              <a:t>. Try to recover </a:t>
            </a:r>
            <a:r>
              <a:rPr lang="en-US" dirty="0" smtClean="0"/>
              <a:t>T, </a:t>
            </a:r>
            <a:r>
              <a:rPr lang="en-US" dirty="0" err="1" smtClean="0"/>
              <a:t>Pg</a:t>
            </a:r>
            <a:r>
              <a:rPr lang="en-US" dirty="0" smtClean="0"/>
              <a:t> and </a:t>
            </a:r>
            <a:r>
              <a:rPr lang="en-US" dirty="0" err="1">
                <a:ea typeface="ArialMT"/>
              </a:rPr>
              <a:t>v</a:t>
            </a:r>
            <a:r>
              <a:rPr lang="en-US" baseline="-25000" dirty="0" err="1">
                <a:ea typeface="ArialMT"/>
              </a:rPr>
              <a:t>LOS</a:t>
            </a:r>
            <a:r>
              <a:rPr lang="en-US" baseline="-25000" dirty="0">
                <a:ea typeface="ArialMT"/>
              </a:rPr>
              <a:t> </a:t>
            </a:r>
            <a:r>
              <a:rPr lang="en-US" dirty="0" smtClean="0"/>
              <a:t> perturbations. 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dirty="0" smtClean="0"/>
              <a:t>Determine the region of maximum sensitivity (the </a:t>
            </a:r>
            <a:r>
              <a:rPr lang="en-US" dirty="0" err="1" smtClean="0"/>
              <a:t>logtau</a:t>
            </a:r>
            <a:r>
              <a:rPr lang="en-US" dirty="0" smtClean="0"/>
              <a:t> range) to relative perturbation of </a:t>
            </a:r>
            <a:r>
              <a:rPr lang="en-US" dirty="0" err="1" smtClean="0"/>
              <a:t>Pe</a:t>
            </a:r>
            <a:r>
              <a:rPr lang="en-US" dirty="0" smtClean="0"/>
              <a:t> using the Response Functions. Which is the minimum S/N ratio we would need in order to recover a </a:t>
            </a:r>
            <a:r>
              <a:rPr lang="en-US" dirty="0" err="1" smtClean="0"/>
              <a:t>Pe</a:t>
            </a:r>
            <a:r>
              <a:rPr lang="en-US" dirty="0" smtClean="0"/>
              <a:t> perturbation of around a 10%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sp>
        <p:nvSpPr>
          <p:cNvPr id="4" name="CustomShape 2"/>
          <p:cNvSpPr/>
          <p:nvPr/>
        </p:nvSpPr>
        <p:spPr>
          <a:xfrm>
            <a:off x="734926" y="5073650"/>
            <a:ext cx="9322243" cy="2278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799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1799" dirty="0" smtClean="0">
                <a:latin typeface="Calibri"/>
                <a:ea typeface="DejaVu Sans"/>
              </a:rPr>
              <a:t>For the case 2) </a:t>
            </a:r>
            <a:r>
              <a:rPr lang="en-US" sz="1799" dirty="0">
                <a:latin typeface="Calibri"/>
                <a:ea typeface="DejaVu Sans"/>
              </a:rPr>
              <a:t>u</a:t>
            </a:r>
            <a:r>
              <a:rPr lang="en-US" sz="1799" dirty="0" smtClean="0">
                <a:latin typeface="Calibri"/>
                <a:ea typeface="DejaVu Sans"/>
              </a:rPr>
              <a:t>se several cycles, first inverting T &amp; </a:t>
            </a:r>
            <a:r>
              <a:rPr lang="en-US" sz="1799" dirty="0" err="1" smtClean="0">
                <a:latin typeface="Calibri"/>
                <a:ea typeface="DejaVu Sans"/>
              </a:rPr>
              <a:t>Pe</a:t>
            </a:r>
            <a:r>
              <a:rPr lang="en-US" sz="1799" dirty="0" smtClean="0">
                <a:latin typeface="Calibri"/>
                <a:ea typeface="DejaVu Sans"/>
              </a:rPr>
              <a:t> in Hydrostatic equilibrium and later allow also for </a:t>
            </a:r>
            <a:r>
              <a:rPr lang="en-US" sz="1799" dirty="0" err="1" smtClean="0">
                <a:latin typeface="Calibri"/>
                <a:ea typeface="DejaVu Sans"/>
              </a:rPr>
              <a:t>Pe</a:t>
            </a:r>
            <a:r>
              <a:rPr lang="en-US" sz="1799" dirty="0" smtClean="0">
                <a:latin typeface="Calibri"/>
                <a:ea typeface="DejaVu Sans"/>
              </a:rPr>
              <a:t> perturbations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latin typeface="Calibri"/>
              </a:rPr>
              <a:t>Evaluate the Response function to </a:t>
            </a:r>
            <a:r>
              <a:rPr lang="en-US" sz="1799" dirty="0" err="1" smtClean="0">
                <a:latin typeface="Calibri"/>
              </a:rPr>
              <a:t>Pe</a:t>
            </a:r>
            <a:r>
              <a:rPr lang="en-US" sz="1799" dirty="0" smtClean="0">
                <a:latin typeface="Calibri"/>
              </a:rPr>
              <a:t>. You can read it using: 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solidFill>
                  <a:schemeClr val="tx2"/>
                </a:solidFill>
                <a:latin typeface="Calibri"/>
              </a:rPr>
              <a:t>IDL&gt;  </a:t>
            </a:r>
            <a:r>
              <a:rPr lang="en-US" sz="1799" dirty="0" err="1" smtClean="0">
                <a:solidFill>
                  <a:schemeClr val="tx2"/>
                </a:solidFill>
                <a:latin typeface="Calibri"/>
              </a:rPr>
              <a:t>read_RF_nomag</a:t>
            </a:r>
            <a:r>
              <a:rPr lang="en-US" sz="1799" dirty="0" smtClean="0">
                <a:solidFill>
                  <a:schemeClr val="tx2"/>
                </a:solidFill>
                <a:latin typeface="Calibri"/>
              </a:rPr>
              <a:t>, ’guess_4.rpe’ ,</a:t>
            </a:r>
            <a:r>
              <a:rPr lang="en-US" sz="1799" dirty="0" err="1" smtClean="0">
                <a:solidFill>
                  <a:schemeClr val="tx2"/>
                </a:solidFill>
                <a:latin typeface="Calibri"/>
              </a:rPr>
              <a:t>rpe</a:t>
            </a:r>
            <a:r>
              <a:rPr lang="en-US" sz="1799" dirty="0" smtClean="0">
                <a:solidFill>
                  <a:schemeClr val="tx2"/>
                </a:solidFill>
                <a:latin typeface="Calibri"/>
              </a:rPr>
              <a:t> ,</a:t>
            </a:r>
            <a:r>
              <a:rPr lang="en-US" sz="1799" dirty="0" err="1" smtClean="0">
                <a:solidFill>
                  <a:schemeClr val="tx2"/>
                </a:solidFill>
                <a:latin typeface="Calibri"/>
              </a:rPr>
              <a:t>ntau</a:t>
            </a:r>
            <a:r>
              <a:rPr lang="en-US" sz="1799" dirty="0" smtClean="0">
                <a:solidFill>
                  <a:schemeClr val="tx2"/>
                </a:solidFill>
                <a:latin typeface="Calibri"/>
              </a:rPr>
              <a:t>, </a:t>
            </a:r>
            <a:r>
              <a:rPr lang="en-US" sz="1799" dirty="0" err="1" smtClean="0">
                <a:solidFill>
                  <a:schemeClr val="tx2"/>
                </a:solidFill>
                <a:latin typeface="Calibri"/>
              </a:rPr>
              <a:t>nlam</a:t>
            </a:r>
            <a:endParaRPr lang="en-US" sz="1799" dirty="0" smtClean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799" dirty="0" smtClean="0">
                <a:latin typeface="Calibri"/>
              </a:rPr>
              <a:t>Then evaluate, for each optical depth, the maximum response (RF at the wavelength at which |RF| is max).</a:t>
            </a:r>
          </a:p>
          <a:p>
            <a:pPr>
              <a:lnSpc>
                <a:spcPct val="100000"/>
              </a:lnSpc>
            </a:pPr>
            <a:r>
              <a:rPr lang="en-US" sz="1799" dirty="0" smtClean="0">
                <a:latin typeface="Calibri"/>
              </a:rPr>
              <a:t>To get the RF to relative perturbation multiply the RF by the parameter.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123172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53235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" name="Ecuación" r:id="rId4" imgW="2031840" imgH="330120" progId="Equation.3">
                  <p:embed/>
                </p:oleObj>
              </mc:Choice>
              <mc:Fallback>
                <p:oleObj name="Ecuación" r:id="rId4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850"/>
            <a:ext cx="9511937" cy="598805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5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" y="1720850"/>
            <a:ext cx="9473506" cy="598805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5104"/>
              </p:ext>
            </p:extLst>
          </p:nvPr>
        </p:nvGraphicFramePr>
        <p:xfrm>
          <a:off x="2263775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3" name="Ecuación" r:id="rId5" imgW="2031840" imgH="330120" progId="Equation.3">
                  <p:embed/>
                </p:oleObj>
              </mc:Choice>
              <mc:Fallback>
                <p:oleObj name="Ecuación" r:id="rId5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3775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6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5664" y="2292231"/>
            <a:ext cx="927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,               depend on the atomic populations  n=n[T, P,           )]            SE equations</a:t>
            </a:r>
          </a:p>
          <a:p>
            <a:endParaRPr lang="en-US" sz="2000" dirty="0" smtClean="0"/>
          </a:p>
          <a:p>
            <a:r>
              <a:rPr lang="en-US" sz="2000" dirty="0" smtClean="0"/>
              <a:t>Some possible  approximations: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LTE: n=n[T</a:t>
            </a:r>
            <a:r>
              <a:rPr lang="en-US" sz="2000" dirty="0"/>
              <a:t>, </a:t>
            </a:r>
            <a:r>
              <a:rPr lang="en-US" sz="2000" dirty="0" smtClean="0"/>
              <a:t>P]                                                      &amp;    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Milne- </a:t>
            </a:r>
            <a:r>
              <a:rPr lang="en-US" sz="2000" dirty="0" err="1" smtClean="0"/>
              <a:t>Eddington</a:t>
            </a:r>
            <a:r>
              <a:rPr lang="en-US" sz="2000" dirty="0" smtClean="0"/>
              <a:t> (ME) approximation:               =</a:t>
            </a:r>
            <a:r>
              <a:rPr lang="en-US" sz="2000" dirty="0" err="1" smtClean="0"/>
              <a:t>cte</a:t>
            </a:r>
            <a:r>
              <a:rPr lang="en-US" sz="2000" dirty="0" smtClean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  </a:t>
            </a:r>
            <a:r>
              <a:rPr lang="en-US" sz="2000" i="1" dirty="0" smtClean="0"/>
              <a:t>            </a:t>
            </a:r>
          </a:p>
          <a:p>
            <a:endParaRPr lang="en-US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07613"/>
              </p:ext>
            </p:extLst>
          </p:nvPr>
        </p:nvGraphicFramePr>
        <p:xfrm>
          <a:off x="6269038" y="3473450"/>
          <a:ext cx="1958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9" name="Ecuación" r:id="rId4" imgW="876240" imgH="228600" progId="Equation.3">
                  <p:embed/>
                </p:oleObj>
              </mc:Choice>
              <mc:Fallback>
                <p:oleObj name="Ecuación" r:id="rId4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038" y="3473450"/>
                        <a:ext cx="195897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73679"/>
              </p:ext>
            </p:extLst>
          </p:nvPr>
        </p:nvGraphicFramePr>
        <p:xfrm>
          <a:off x="5470525" y="4084637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Ecuación" r:id="rId6" imgW="317160" imgH="203040" progId="Equation.3">
                  <p:embed/>
                </p:oleObj>
              </mc:Choice>
              <mc:Fallback>
                <p:oleObj name="Ecuación" r:id="rId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525" y="4084637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4360"/>
              </p:ext>
            </p:extLst>
          </p:nvPr>
        </p:nvGraphicFramePr>
        <p:xfrm>
          <a:off x="1593850" y="225425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1" name="Ecuación" r:id="rId8" imgW="380880" imgH="228600" progId="Equation.3">
                  <p:embed/>
                </p:oleObj>
              </mc:Choice>
              <mc:Fallback>
                <p:oleObj name="Ecuación" r:id="rId8" imgW="380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225425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12829"/>
              </p:ext>
            </p:extLst>
          </p:nvPr>
        </p:nvGraphicFramePr>
        <p:xfrm>
          <a:off x="7010400" y="2311073"/>
          <a:ext cx="622300" cy="40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2" name="Ecuación" r:id="rId10" imgW="355320" imgH="228600" progId="Equation.3">
                  <p:embed/>
                </p:oleObj>
              </mc:Choice>
              <mc:Fallback>
                <p:oleObj name="Ecuación" r:id="rId10" imgW="355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2311073"/>
                        <a:ext cx="622300" cy="40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de flecha 10"/>
          <p:cNvCxnSpPr/>
          <p:nvPr/>
        </p:nvCxnSpPr>
        <p:spPr>
          <a:xfrm>
            <a:off x="7861300" y="2482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2908300" y="3702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59232"/>
              </p:ext>
            </p:extLst>
          </p:nvPr>
        </p:nvGraphicFramePr>
        <p:xfrm>
          <a:off x="3698875" y="3475038"/>
          <a:ext cx="18859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3" name="Ecuación" r:id="rId12" imgW="838080" imgH="203040" progId="Equation.3">
                  <p:embed/>
                </p:oleObj>
              </mc:Choice>
              <mc:Fallback>
                <p:oleObj name="Ecuación" r:id="rId12" imgW="838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98875" y="3475038"/>
                        <a:ext cx="18859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94269"/>
              </p:ext>
            </p:extLst>
          </p:nvPr>
        </p:nvGraphicFramePr>
        <p:xfrm>
          <a:off x="6794500" y="4083050"/>
          <a:ext cx="2257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4" name="Ecuación" r:id="rId14" imgW="1002960" imgH="228600" progId="Equation.3">
                  <p:embed/>
                </p:oleObj>
              </mc:Choice>
              <mc:Fallback>
                <p:oleObj name="Ecuación" r:id="rId14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94500" y="4083050"/>
                        <a:ext cx="2257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11062"/>
              </p:ext>
            </p:extLst>
          </p:nvPr>
        </p:nvGraphicFramePr>
        <p:xfrm>
          <a:off x="850900" y="2254250"/>
          <a:ext cx="714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5" name="Ecuación" r:id="rId16" imgW="317160" imgH="203040" progId="Equation.3">
                  <p:embed/>
                </p:oleObj>
              </mc:Choice>
              <mc:Fallback>
                <p:oleObj name="Ecuación" r:id="rId16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00" y="2254250"/>
                        <a:ext cx="714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12138"/>
              </p:ext>
            </p:extLst>
          </p:nvPr>
        </p:nvGraphicFramePr>
        <p:xfrm>
          <a:off x="1139825" y="4706938"/>
          <a:ext cx="3357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" name="Ecuación" r:id="rId17" imgW="1384200" imgH="228600" progId="Equation.3">
                  <p:embed/>
                </p:oleObj>
              </mc:Choice>
              <mc:Fallback>
                <p:oleObj name="Ecuación" r:id="rId17" imgW="13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9825" y="4706938"/>
                        <a:ext cx="335756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98151"/>
              </p:ext>
            </p:extLst>
          </p:nvPr>
        </p:nvGraphicFramePr>
        <p:xfrm>
          <a:off x="850900" y="1143000"/>
          <a:ext cx="5062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7" name="Ecuación" r:id="rId19" imgW="2031840" imgH="330120" progId="Equation.3">
                  <p:embed/>
                </p:oleObj>
              </mc:Choice>
              <mc:Fallback>
                <p:oleObj name="Ecuación" r:id="rId19" imgW="2031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00" y="1143000"/>
                        <a:ext cx="5062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5904"/>
              </p:ext>
            </p:extLst>
          </p:nvPr>
        </p:nvGraphicFramePr>
        <p:xfrm>
          <a:off x="500063" y="1111250"/>
          <a:ext cx="56419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9" name="Ecuación" r:id="rId4" imgW="2323800" imgH="228600" progId="Equation.3">
                  <p:embed/>
                </p:oleObj>
              </mc:Choice>
              <mc:Fallback>
                <p:oleObj name="Ecuación" r:id="rId4" imgW="232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063" y="1111250"/>
                        <a:ext cx="5641975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10401"/>
            <a:ext cx="7543799" cy="592309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98700" y="4464050"/>
            <a:ext cx="1066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9700" y="202565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Spectral lines: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Negative gradient: absorption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gradient: emission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Core: upper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Wings, Continuum: deeper layers  </a:t>
            </a:r>
            <a:endParaRPr lang="en-US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8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6" y="1339850"/>
            <a:ext cx="8263574" cy="232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3854450"/>
            <a:ext cx="7605602" cy="17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5683251"/>
            <a:ext cx="2068284" cy="1752599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6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187450"/>
            <a:ext cx="3200400" cy="453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129754"/>
            <a:ext cx="5177318" cy="6426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55700" y="6140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Pieter Zeeman (1865-1943)</a:t>
            </a:r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7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2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536500"/>
            <a:ext cx="9828000" cy="7020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7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9" cy="702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80300" y="15684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</a:t>
            </a:r>
            <a:r>
              <a:rPr lang="es-ES" sz="1400" dirty="0" smtClean="0">
                <a:solidFill>
                  <a:srgbClr val="2CF44D"/>
                </a:solidFill>
              </a:rPr>
              <a:t>2000 G, 45º</a:t>
            </a:r>
            <a:endParaRPr lang="en-US" sz="1400" dirty="0">
              <a:solidFill>
                <a:srgbClr val="2CF44D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7708900" y="1720850"/>
            <a:ext cx="4572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7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15142" y="5607050"/>
            <a:ext cx="30551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615142" y="1339850"/>
            <a:ext cx="2216958" cy="381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Outline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42" y="1339850"/>
            <a:ext cx="9464040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solidFill>
                  <a:schemeClr val="bg1"/>
                </a:solidFill>
                <a:latin typeface="Arial"/>
                <a:cs typeface="Arial"/>
              </a:rPr>
              <a:t>PART 1: </a:t>
            </a:r>
            <a:r>
              <a:rPr lang="es-ES" sz="2250" spc="15" dirty="0" err="1" smtClean="0">
                <a:solidFill>
                  <a:schemeClr val="bg1"/>
                </a:solidFill>
                <a:latin typeface="Arial"/>
                <a:cs typeface="Arial"/>
              </a:rPr>
              <a:t>Theory</a:t>
            </a:r>
            <a:endParaRPr lang="es-ES" sz="2250" spc="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1.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RTE: formal </a:t>
            </a:r>
            <a:r>
              <a:rPr lang="es-ES" sz="2250" spc="15" dirty="0" err="1" smtClean="0">
                <a:latin typeface="Arial"/>
                <a:cs typeface="Arial"/>
              </a:rPr>
              <a:t>solution</a:t>
            </a:r>
            <a:r>
              <a:rPr lang="es-ES" sz="2250" spc="15" dirty="0" smtClean="0">
                <a:latin typeface="Arial"/>
                <a:cs typeface="Arial"/>
              </a:rPr>
              <a:t> &amp; </a:t>
            </a:r>
            <a:r>
              <a:rPr lang="es-ES" sz="2250" spc="15" dirty="0" err="1" smtClean="0">
                <a:latin typeface="Arial"/>
                <a:cs typeface="Arial"/>
              </a:rPr>
              <a:t>approximations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2. </a:t>
            </a:r>
            <a:r>
              <a:rPr lang="es-ES" sz="2250" spc="15" dirty="0" err="1" smtClean="0">
                <a:latin typeface="Arial"/>
                <a:cs typeface="Arial"/>
              </a:rPr>
              <a:t>The</a:t>
            </a:r>
            <a:r>
              <a:rPr lang="es-ES" sz="2250" spc="15" dirty="0" smtClean="0">
                <a:latin typeface="Arial"/>
                <a:cs typeface="Arial"/>
              </a:rPr>
              <a:t> Response </a:t>
            </a:r>
            <a:r>
              <a:rPr lang="es-ES" sz="2250" spc="15" dirty="0" err="1" smtClean="0">
                <a:latin typeface="Arial"/>
                <a:cs typeface="Arial"/>
              </a:rPr>
              <a:t>Functions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5" dirty="0" smtClean="0">
                <a:latin typeface="Arial"/>
                <a:cs typeface="Arial"/>
              </a:rPr>
              <a:t>3. </a:t>
            </a:r>
            <a:r>
              <a:rPr sz="2250" spc="15" dirty="0" smtClean="0">
                <a:latin typeface="Arial"/>
                <a:cs typeface="Arial"/>
              </a:rPr>
              <a:t>What </a:t>
            </a:r>
            <a:r>
              <a:rPr sz="2250" spc="5" dirty="0">
                <a:latin typeface="Arial"/>
                <a:cs typeface="Arial"/>
              </a:rPr>
              <a:t>is </a:t>
            </a:r>
            <a:r>
              <a:rPr sz="2250" spc="10" dirty="0">
                <a:latin typeface="Arial"/>
                <a:cs typeface="Arial"/>
              </a:rPr>
              <a:t>an </a:t>
            </a:r>
            <a:r>
              <a:rPr sz="2250" spc="5" dirty="0">
                <a:latin typeface="Arial"/>
                <a:cs typeface="Arial"/>
              </a:rPr>
              <a:t>inversion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technique</a:t>
            </a:r>
            <a:r>
              <a:rPr sz="2250" spc="10" dirty="0" smtClean="0">
                <a:latin typeface="Arial"/>
                <a:cs typeface="Arial"/>
              </a:rPr>
              <a:t>?</a:t>
            </a:r>
            <a:r>
              <a:rPr lang="en-US" sz="2250" spc="10" dirty="0">
                <a:latin typeface="Arial"/>
                <a:cs typeface="Arial"/>
              </a:rPr>
              <a:t> How </a:t>
            </a:r>
            <a:r>
              <a:rPr lang="en-US" sz="2250" spc="10" dirty="0" smtClean="0">
                <a:latin typeface="Arial"/>
                <a:cs typeface="Arial"/>
              </a:rPr>
              <a:t>does it</a:t>
            </a:r>
            <a:r>
              <a:rPr lang="en-US" sz="2250" spc="-55" dirty="0" smtClean="0">
                <a:latin typeface="Arial"/>
                <a:cs typeface="Arial"/>
              </a:rPr>
              <a:t> </a:t>
            </a:r>
            <a:r>
              <a:rPr lang="en-US" sz="2250" spc="5" dirty="0">
                <a:latin typeface="Arial"/>
                <a:cs typeface="Arial"/>
              </a:rPr>
              <a:t>work</a:t>
            </a:r>
            <a:r>
              <a:rPr lang="en-US" sz="2250" spc="5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4. </a:t>
            </a:r>
            <a:r>
              <a:rPr lang="es-ES" sz="2250" spc="10" dirty="0" err="1" smtClean="0">
                <a:latin typeface="Arial"/>
                <a:cs typeface="Arial"/>
              </a:rPr>
              <a:t>The</a:t>
            </a:r>
            <a:r>
              <a:rPr lang="es-ES" sz="2250" spc="10" dirty="0" smtClean="0">
                <a:latin typeface="Arial"/>
                <a:cs typeface="Arial"/>
              </a:rPr>
              <a:t> SIR </a:t>
            </a:r>
            <a:r>
              <a:rPr lang="es-ES" sz="2250" spc="10" dirty="0" err="1" smtClean="0">
                <a:latin typeface="Arial"/>
                <a:cs typeface="Arial"/>
              </a:rPr>
              <a:t>code</a:t>
            </a:r>
            <a:r>
              <a:rPr lang="es-ES" sz="2250" spc="10" dirty="0" smtClean="0">
                <a:latin typeface="Arial"/>
                <a:cs typeface="Arial"/>
              </a:rPr>
              <a:t>.</a:t>
            </a:r>
          </a:p>
          <a:p>
            <a:pPr marL="927100" lvl="2">
              <a:lnSpc>
                <a:spcPct val="150000"/>
              </a:lnSpc>
              <a:spcBef>
                <a:spcPts val="610"/>
              </a:spcBef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5. </a:t>
            </a:r>
            <a:r>
              <a:rPr lang="es-ES" sz="2250" spc="10" dirty="0" err="1" smtClean="0">
                <a:latin typeface="Arial"/>
                <a:cs typeface="Arial"/>
              </a:rPr>
              <a:t>How</a:t>
            </a:r>
            <a:r>
              <a:rPr lang="es-ES" sz="2250" spc="10" dirty="0" smtClean="0">
                <a:latin typeface="Arial"/>
                <a:cs typeface="Arial"/>
              </a:rPr>
              <a:t> to </a:t>
            </a:r>
            <a:r>
              <a:rPr lang="es-ES" sz="2250" spc="10" dirty="0" err="1" smtClean="0">
                <a:latin typeface="Arial"/>
                <a:cs typeface="Arial"/>
              </a:rPr>
              <a:t>choose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an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inversion</a:t>
            </a:r>
            <a:r>
              <a:rPr lang="es-ES" sz="2250" spc="10" dirty="0" smtClean="0">
                <a:latin typeface="Arial"/>
                <a:cs typeface="Arial"/>
              </a:rPr>
              <a:t> </a:t>
            </a:r>
            <a:r>
              <a:rPr lang="es-ES" sz="2250" spc="10" dirty="0" err="1" smtClean="0">
                <a:latin typeface="Arial"/>
                <a:cs typeface="Arial"/>
              </a:rPr>
              <a:t>technique</a:t>
            </a:r>
            <a:r>
              <a:rPr lang="es-ES" sz="2250" spc="10" dirty="0" smtClean="0">
                <a:latin typeface="Arial"/>
                <a:cs typeface="Arial"/>
              </a:rPr>
              <a:t>?</a:t>
            </a:r>
          </a:p>
          <a:p>
            <a:pPr marL="927100" lvl="2">
              <a:lnSpc>
                <a:spcPct val="150000"/>
              </a:lnSpc>
              <a:tabLst>
                <a:tab pos="288290" algn="l"/>
                <a:tab pos="288925" algn="l"/>
              </a:tabLst>
            </a:pPr>
            <a:r>
              <a:rPr lang="es-ES" sz="2250" spc="10" dirty="0" smtClean="0">
                <a:latin typeface="Arial"/>
                <a:cs typeface="Arial"/>
              </a:rPr>
              <a:t>6. </a:t>
            </a:r>
            <a:r>
              <a:rPr sz="2250" spc="10" dirty="0" smtClean="0">
                <a:latin typeface="Arial"/>
                <a:cs typeface="Arial"/>
              </a:rPr>
              <a:t>Running</a:t>
            </a:r>
            <a:r>
              <a:rPr sz="2250" spc="-90" dirty="0" smtClean="0">
                <a:latin typeface="Arial"/>
                <a:cs typeface="Arial"/>
              </a:rPr>
              <a:t> </a:t>
            </a:r>
            <a:r>
              <a:rPr sz="2250" spc="15" dirty="0" smtClean="0">
                <a:latin typeface="Arial"/>
                <a:cs typeface="Arial"/>
              </a:rPr>
              <a:t>SIR</a:t>
            </a:r>
            <a:endParaRPr lang="es-ES" sz="2250" spc="15" dirty="0" smtClean="0">
              <a:latin typeface="Arial"/>
              <a:cs typeface="Arial"/>
            </a:endParaRPr>
          </a:p>
          <a:p>
            <a:pPr marL="927100" lvl="2">
              <a:tabLst>
                <a:tab pos="288290" algn="l"/>
                <a:tab pos="288925" algn="l"/>
              </a:tabLst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88290" algn="l"/>
                <a:tab pos="288925" algn="l"/>
              </a:tabLst>
            </a:pPr>
            <a:r>
              <a:rPr lang="es-ES" sz="2400" spc="15" dirty="0">
                <a:solidFill>
                  <a:schemeClr val="bg1"/>
                </a:solidFill>
                <a:latin typeface="Arial"/>
                <a:cs typeface="Arial"/>
              </a:rPr>
              <a:t>PART </a:t>
            </a:r>
            <a:r>
              <a:rPr lang="es-ES" sz="24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sz="2250" spc="15" dirty="0" smtClean="0">
                <a:solidFill>
                  <a:schemeClr val="bg1"/>
                </a:solidFill>
                <a:latin typeface="Arial"/>
                <a:cs typeface="Arial"/>
              </a:rPr>
              <a:t>SIR</a:t>
            </a:r>
            <a:r>
              <a:rPr sz="2250" spc="-7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chemeClr val="bg1"/>
                </a:solidFill>
                <a:latin typeface="Arial"/>
                <a:cs typeface="Arial"/>
              </a:rPr>
              <a:t>exercises</a:t>
            </a:r>
            <a:endParaRPr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3297"/>
              </p:ext>
            </p:extLst>
          </p:nvPr>
        </p:nvGraphicFramePr>
        <p:xfrm>
          <a:off x="615143" y="1111250"/>
          <a:ext cx="2369358" cy="103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2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143" y="1111250"/>
                        <a:ext cx="2369358" cy="1032766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04606"/>
              </p:ext>
            </p:extLst>
          </p:nvPr>
        </p:nvGraphicFramePr>
        <p:xfrm>
          <a:off x="622301" y="2025650"/>
          <a:ext cx="2025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3" name="Ecuación" r:id="rId6" imgW="927000" imgH="914400" progId="Equation.3">
                  <p:embed/>
                </p:oleObj>
              </mc:Choice>
              <mc:Fallback>
                <p:oleObj name="Ecuación" r:id="rId6" imgW="92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301" y="2025650"/>
                        <a:ext cx="2025030" cy="1997075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9677"/>
              </p:ext>
            </p:extLst>
          </p:nvPr>
        </p:nvGraphicFramePr>
        <p:xfrm>
          <a:off x="5162550" y="1997075"/>
          <a:ext cx="331787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4" name="Ecuación" r:id="rId8" imgW="1447560" imgH="939600" progId="Equation.3">
                  <p:embed/>
                </p:oleObj>
              </mc:Choice>
              <mc:Fallback>
                <p:oleObj name="Ecuación" r:id="rId8" imgW="144756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1997075"/>
                        <a:ext cx="3317875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4438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5" name="Ecuación" r:id="rId10" imgW="2222280" imgH="939600" progId="Equation.3">
                  <p:embed/>
                </p:oleObj>
              </mc:Choice>
              <mc:Fallback>
                <p:oleObj name="Ecuación" r:id="rId10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6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39147"/>
              </p:ext>
            </p:extLst>
          </p:nvPr>
        </p:nvGraphicFramePr>
        <p:xfrm>
          <a:off x="469900" y="4672012"/>
          <a:ext cx="509270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2" name="Ecuación" r:id="rId4" imgW="2222280" imgH="939600" progId="Equation.3">
                  <p:embed/>
                </p:oleObj>
              </mc:Choice>
              <mc:Fallback>
                <p:oleObj name="Ecuación" r:id="rId4" imgW="222228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" y="4672012"/>
                        <a:ext cx="5092700" cy="215423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956300" y="6335296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</a:t>
            </a:r>
            <a:r>
              <a:rPr lang="en-US" sz="1600" dirty="0"/>
              <a:t>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(1981) </a:t>
            </a:r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82650"/>
            <a:ext cx="4758794" cy="457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111250"/>
            <a:ext cx="3371850" cy="307657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4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40513"/>
              </p:ext>
            </p:extLst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9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33709"/>
              </p:ext>
            </p:extLst>
          </p:nvPr>
        </p:nvGraphicFramePr>
        <p:xfrm>
          <a:off x="528638" y="2322513"/>
          <a:ext cx="20335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0" name="Ecuación" r:id="rId6" imgW="761760" imgH="495000" progId="Equation.3">
                  <p:embed/>
                </p:oleObj>
              </mc:Choice>
              <mc:Fallback>
                <p:oleObj name="Ecuación" r:id="rId6" imgW="7617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638" y="2322513"/>
                        <a:ext cx="203358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439672"/>
              </p:ext>
            </p:extLst>
          </p:nvPr>
        </p:nvGraphicFramePr>
        <p:xfrm>
          <a:off x="546100" y="5241925"/>
          <a:ext cx="53784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1" name="Ecuación" r:id="rId8" imgW="2158920" imgH="330120" progId="Equation.3">
                  <p:embed/>
                </p:oleObj>
              </mc:Choice>
              <mc:Fallback>
                <p:oleObj name="Ecuación" r:id="rId8" imgW="2158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00" y="5241925"/>
                        <a:ext cx="53784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57650"/>
              </p:ext>
            </p:extLst>
          </p:nvPr>
        </p:nvGraphicFramePr>
        <p:xfrm>
          <a:off x="8394700" y="118745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2" name="Ecuación" r:id="rId10" imgW="990360" imgH="431640" progId="Equation.3">
                  <p:embed/>
                </p:oleObj>
              </mc:Choice>
              <mc:Fallback>
                <p:oleObj name="Ecuación" r:id="rId10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4700" y="1187450"/>
                        <a:ext cx="1981200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44469"/>
              </p:ext>
            </p:extLst>
          </p:nvPr>
        </p:nvGraphicFramePr>
        <p:xfrm>
          <a:off x="8470900" y="2485032"/>
          <a:ext cx="1981200" cy="91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3" name="Ecuación" r:id="rId12" imgW="736560" imgH="431640" progId="Equation.3">
                  <p:embed/>
                </p:oleObj>
              </mc:Choice>
              <mc:Fallback>
                <p:oleObj name="Ecuación" r:id="rId12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0900" y="2485032"/>
                        <a:ext cx="1981200" cy="9122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67777"/>
              </p:ext>
            </p:extLst>
          </p:nvPr>
        </p:nvGraphicFramePr>
        <p:xfrm>
          <a:off x="8470900" y="3876948"/>
          <a:ext cx="1981200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4" name="Ecuación" r:id="rId14" imgW="799920" imgH="330120" progId="Equation.3">
                  <p:embed/>
                </p:oleObj>
              </mc:Choice>
              <mc:Fallback>
                <p:oleObj name="Ecuación" r:id="rId14" imgW="7999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70900" y="3876948"/>
                        <a:ext cx="1981200" cy="815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71586"/>
              </p:ext>
            </p:extLst>
          </p:nvPr>
        </p:nvGraphicFramePr>
        <p:xfrm>
          <a:off x="484188" y="3755752"/>
          <a:ext cx="2361422" cy="91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5" name="Ecuación" r:id="rId16" imgW="850680" imgH="330120" progId="Equation.3">
                  <p:embed/>
                </p:oleObj>
              </mc:Choice>
              <mc:Fallback>
                <p:oleObj name="Ecuación" r:id="rId16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4188" y="3755752"/>
                        <a:ext cx="2361422" cy="91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91710"/>
              </p:ext>
            </p:extLst>
          </p:nvPr>
        </p:nvGraphicFramePr>
        <p:xfrm>
          <a:off x="6534150" y="5378450"/>
          <a:ext cx="3917950" cy="61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6" name="Ecuación" r:id="rId18" imgW="2095200" imgH="330120" progId="Equation.3">
                  <p:embed/>
                </p:oleObj>
              </mc:Choice>
              <mc:Fallback>
                <p:oleObj name="Ecuación" r:id="rId18" imgW="20952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34150" y="5378450"/>
                        <a:ext cx="3917950" cy="6172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6184900" y="958850"/>
            <a:ext cx="0" cy="503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5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584200" y="1081088"/>
          <a:ext cx="243046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7" name="Ecuación" r:id="rId4" imgW="1015920" imgH="457200" progId="Equation.3">
                  <p:embed/>
                </p:oleObj>
              </mc:Choice>
              <mc:Fallback>
                <p:oleObj name="Ecuación" r:id="rId4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1081088"/>
                        <a:ext cx="2430463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812745"/>
              </p:ext>
            </p:extLst>
          </p:nvPr>
        </p:nvGraphicFramePr>
        <p:xfrm>
          <a:off x="565150" y="6438900"/>
          <a:ext cx="53149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" name="Ecuación" r:id="rId6" imgW="2133360" imgH="330120" progId="Equation.3">
                  <p:embed/>
                </p:oleObj>
              </mc:Choice>
              <mc:Fallback>
                <p:oleObj name="Ecuación" r:id="rId6" imgW="213336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5150" y="6438900"/>
                        <a:ext cx="53149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08012" y="2330450"/>
            <a:ext cx="7405688" cy="609600"/>
            <a:chOff x="608012" y="2330450"/>
            <a:chExt cx="7405688" cy="609600"/>
          </a:xfrm>
        </p:grpSpPr>
        <p:sp>
          <p:nvSpPr>
            <p:cNvPr id="2" name="CuadroTexto 1"/>
            <p:cNvSpPr txBox="1"/>
            <p:nvPr/>
          </p:nvSpPr>
          <p:spPr>
            <a:xfrm>
              <a:off x="1689100" y="2494518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 on atmosphere </a:t>
              </a:r>
              <a:endParaRPr lang="en-US" dirty="0"/>
            </a:p>
          </p:txBody>
        </p:sp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626585"/>
                </p:ext>
              </p:extLst>
            </p:nvPr>
          </p:nvGraphicFramePr>
          <p:xfrm>
            <a:off x="608012" y="2330450"/>
            <a:ext cx="340291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39" name="Ecuación" r:id="rId8" imgW="164880" imgH="228600" progId="Equation.3">
                    <p:embed/>
                  </p:oleObj>
                </mc:Choice>
                <mc:Fallback>
                  <p:oleObj name="Ecuación" r:id="rId8" imgW="16488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8012" y="2330450"/>
                          <a:ext cx="340291" cy="47148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400191"/>
                </p:ext>
              </p:extLst>
            </p:nvPr>
          </p:nvGraphicFramePr>
          <p:xfrm>
            <a:off x="1308100" y="2395561"/>
            <a:ext cx="381000" cy="544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0" name="Ecuación" r:id="rId10" imgW="177480" imgH="253800" progId="Equation.3">
                    <p:embed/>
                  </p:oleObj>
                </mc:Choice>
                <mc:Fallback>
                  <p:oleObj name="Ecuación" r:id="rId10" imgW="1774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8100" y="2395561"/>
                          <a:ext cx="381000" cy="544489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CuadroTexto 9"/>
            <p:cNvSpPr txBox="1"/>
            <p:nvPr/>
          </p:nvSpPr>
          <p:spPr>
            <a:xfrm>
              <a:off x="1003300" y="248285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&amp;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693382"/>
                </p:ext>
              </p:extLst>
            </p:nvPr>
          </p:nvGraphicFramePr>
          <p:xfrm>
            <a:off x="4149725" y="2395538"/>
            <a:ext cx="3863975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1" name="Ecuación" r:id="rId12" imgW="1803240" imgH="253800" progId="Equation.3">
                    <p:embed/>
                  </p:oleObj>
                </mc:Choice>
                <mc:Fallback>
                  <p:oleObj name="Ecuación" r:id="rId12" imgW="180324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9725" y="2395538"/>
                          <a:ext cx="3863975" cy="5445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upo 5"/>
          <p:cNvGrpSpPr/>
          <p:nvPr/>
        </p:nvGrpSpPr>
        <p:grpSpPr>
          <a:xfrm>
            <a:off x="596900" y="3135044"/>
            <a:ext cx="8483600" cy="746979"/>
            <a:chOff x="596900" y="3135044"/>
            <a:chExt cx="7950200" cy="746979"/>
          </a:xfrm>
        </p:grpSpPr>
        <p:sp>
          <p:nvSpPr>
            <p:cNvPr id="4" name="CuadroTexto 3"/>
            <p:cNvSpPr txBox="1"/>
            <p:nvPr/>
          </p:nvSpPr>
          <p:spPr>
            <a:xfrm>
              <a:off x="596900" y="3235692"/>
              <a:ext cx="795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we evaluate, in first order, how much change        when we perturb   </a:t>
              </a:r>
              <a:r>
                <a:rPr lang="en-US" i="1" dirty="0" smtClean="0"/>
                <a:t>x</a:t>
              </a:r>
              <a:r>
                <a:rPr lang="en-US" dirty="0" smtClean="0"/>
                <a:t>=                 ?</a:t>
              </a:r>
              <a:endParaRPr lang="en-US" dirty="0"/>
            </a:p>
          </p:txBody>
        </p:sp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606060"/>
                </p:ext>
              </p:extLst>
            </p:nvPr>
          </p:nvGraphicFramePr>
          <p:xfrm>
            <a:off x="5048060" y="3135044"/>
            <a:ext cx="322310" cy="49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2" name="Ecuación" r:id="rId14" imgW="164880" imgH="253800" progId="Equation.3">
                    <p:embed/>
                  </p:oleObj>
                </mc:Choice>
                <mc:Fallback>
                  <p:oleObj name="Ecuación" r:id="rId14" imgW="164880" imgH="25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48060" y="3135044"/>
                          <a:ext cx="322310" cy="490806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277840"/>
                </p:ext>
              </p:extLst>
            </p:nvPr>
          </p:nvGraphicFramePr>
          <p:xfrm>
            <a:off x="7261738" y="3168650"/>
            <a:ext cx="792146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3" name="Ecuación" r:id="rId16" imgW="406080" imgH="241200" progId="Equation.3">
                    <p:embed/>
                  </p:oleObj>
                </mc:Choice>
                <mc:Fallback>
                  <p:oleObj name="Ecuación" r:id="rId16" imgW="40608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261738" y="3168650"/>
                          <a:ext cx="792146" cy="46513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15729"/>
              </p:ext>
            </p:extLst>
          </p:nvPr>
        </p:nvGraphicFramePr>
        <p:xfrm>
          <a:off x="652463" y="3827463"/>
          <a:ext cx="65928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" name="Ecuación" r:id="rId18" imgW="2755800" imgH="457200" progId="Equation.3">
                  <p:embed/>
                </p:oleObj>
              </mc:Choice>
              <mc:Fallback>
                <p:oleObj name="Ecuación" r:id="rId18" imgW="27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3" y="3827463"/>
                        <a:ext cx="659288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73614"/>
              </p:ext>
            </p:extLst>
          </p:nvPr>
        </p:nvGraphicFramePr>
        <p:xfrm>
          <a:off x="636588" y="5122863"/>
          <a:ext cx="32210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5" name="Ecuación" r:id="rId20" imgW="1346040" imgH="457200" progId="Equation.3">
                  <p:embed/>
                </p:oleObj>
              </mc:Choice>
              <mc:Fallback>
                <p:oleObj name="Ecuación" r:id="rId20" imgW="1346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6588" y="5122863"/>
                        <a:ext cx="3221037" cy="1093787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00329"/>
              </p:ext>
            </p:extLst>
          </p:nvPr>
        </p:nvGraphicFramePr>
        <p:xfrm>
          <a:off x="6638925" y="5227638"/>
          <a:ext cx="38893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" name="Ecuación" r:id="rId22" imgW="1625400" imgH="317160" progId="Equation.3">
                  <p:embed/>
                </p:oleObj>
              </mc:Choice>
              <mc:Fallback>
                <p:oleObj name="Ecuación" r:id="rId22" imgW="16254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38925" y="5227638"/>
                        <a:ext cx="3889375" cy="760412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137689"/>
              </p:ext>
            </p:extLst>
          </p:nvPr>
        </p:nvGraphicFramePr>
        <p:xfrm>
          <a:off x="6337300" y="6207165"/>
          <a:ext cx="4038600" cy="119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7" name="Ecuación" r:id="rId24" imgW="1892160" imgH="558720" progId="Equation.3">
                  <p:embed/>
                </p:oleObj>
              </mc:Choice>
              <mc:Fallback>
                <p:oleObj name="Ecuación" r:id="rId24" imgW="18921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37300" y="6207165"/>
                        <a:ext cx="4038600" cy="1193319"/>
                      </a:xfrm>
                      <a:prstGeom prst="rect">
                        <a:avLst/>
                      </a:prstGeom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7823200" y="4311650"/>
            <a:ext cx="2628900" cy="1778773"/>
            <a:chOff x="7823200" y="4311650"/>
            <a:chExt cx="2628900" cy="1778773"/>
          </a:xfrm>
        </p:grpSpPr>
        <p:graphicFrame>
          <p:nvGraphicFramePr>
            <p:cNvPr id="19" name="Objeto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726567"/>
                </p:ext>
              </p:extLst>
            </p:nvPr>
          </p:nvGraphicFramePr>
          <p:xfrm>
            <a:off x="7823200" y="4311650"/>
            <a:ext cx="1104900" cy="663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8" name="Ecuación" r:id="rId26" imgW="761760" imgH="457200" progId="Equation.3">
                    <p:embed/>
                  </p:oleObj>
                </mc:Choice>
                <mc:Fallback>
                  <p:oleObj name="Ecuación" r:id="rId26" imgW="76176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823200" y="4311650"/>
                          <a:ext cx="1104900" cy="663517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to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82820"/>
                </p:ext>
              </p:extLst>
            </p:nvPr>
          </p:nvGraphicFramePr>
          <p:xfrm>
            <a:off x="9240838" y="4311650"/>
            <a:ext cx="1012825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9" name="Ecuación" r:id="rId28" imgW="698400" imgH="419040" progId="Equation.3">
                    <p:embed/>
                  </p:oleObj>
                </mc:Choice>
                <mc:Fallback>
                  <p:oleObj name="Ecuación" r:id="rId28" imgW="698400" imgH="419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240838" y="4311650"/>
                          <a:ext cx="1012825" cy="608012"/>
                        </a:xfrm>
                        <a:prstGeom prst="rect">
                          <a:avLst/>
                        </a:prstGeom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upo 32"/>
            <p:cNvGrpSpPr/>
            <p:nvPr/>
          </p:nvGrpSpPr>
          <p:grpSpPr>
            <a:xfrm>
              <a:off x="7977187" y="4768850"/>
              <a:ext cx="2474913" cy="1321573"/>
              <a:chOff x="7977187" y="4768850"/>
              <a:chExt cx="2474913" cy="1321573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7977187" y="4841687"/>
                <a:ext cx="457200" cy="1243529"/>
                <a:chOff x="7977187" y="4841687"/>
                <a:chExt cx="457200" cy="1243529"/>
              </a:xfrm>
            </p:grpSpPr>
            <p:sp>
              <p:nvSpPr>
                <p:cNvPr id="5" name="Elipse 4"/>
                <p:cNvSpPr/>
                <p:nvPr/>
              </p:nvSpPr>
              <p:spPr>
                <a:xfrm>
                  <a:off x="7977187" y="5220843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Conector recto de flecha 21"/>
                <p:cNvCxnSpPr>
                  <a:stCxn id="5" idx="0"/>
                </p:cNvCxnSpPr>
                <p:nvPr/>
              </p:nvCxnSpPr>
              <p:spPr>
                <a:xfrm flipH="1" flipV="1">
                  <a:off x="8089130" y="4841687"/>
                  <a:ext cx="116657" cy="379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upo 31"/>
              <p:cNvGrpSpPr/>
              <p:nvPr/>
            </p:nvGrpSpPr>
            <p:grpSpPr>
              <a:xfrm>
                <a:off x="9461500" y="4768850"/>
                <a:ext cx="990600" cy="1321573"/>
                <a:chOff x="9461500" y="4768850"/>
                <a:chExt cx="990600" cy="1321573"/>
              </a:xfrm>
            </p:grpSpPr>
            <p:sp>
              <p:nvSpPr>
                <p:cNvPr id="26" name="Elipse 25"/>
                <p:cNvSpPr/>
                <p:nvPr/>
              </p:nvSpPr>
              <p:spPr>
                <a:xfrm>
                  <a:off x="9994900" y="5226050"/>
                  <a:ext cx="457200" cy="86437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9461500" y="4768850"/>
                  <a:ext cx="762002" cy="4553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57626" y="1416050"/>
            <a:ext cx="619822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Landi</a:t>
            </a:r>
            <a:r>
              <a:rPr lang="en-US" sz="1600" dirty="0" smtClean="0"/>
              <a:t> </a:t>
            </a:r>
            <a:r>
              <a:rPr lang="en-US" sz="1600" dirty="0" err="1" smtClean="0"/>
              <a:t>Degl’Innocenti</a:t>
            </a:r>
            <a:r>
              <a:rPr lang="en-US" sz="1600" dirty="0" smtClean="0"/>
              <a:t> &amp; </a:t>
            </a:r>
            <a:r>
              <a:rPr lang="en-US" sz="1600" dirty="0" err="1"/>
              <a:t>Landi</a:t>
            </a:r>
            <a:r>
              <a:rPr lang="en-US" sz="1600" dirty="0"/>
              <a:t> </a:t>
            </a:r>
            <a:r>
              <a:rPr lang="en-US" sz="1600" dirty="0" err="1"/>
              <a:t>Degl’Innocenti</a:t>
            </a:r>
            <a:r>
              <a:rPr lang="en-US" sz="1600" dirty="0"/>
              <a:t> </a:t>
            </a:r>
            <a:r>
              <a:rPr lang="en-US" sz="1600" dirty="0" smtClean="0"/>
              <a:t> (1977) A&amp;A 56, 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Ruiz Cobo &amp; del Toro </a:t>
            </a:r>
            <a:r>
              <a:rPr lang="en-US" sz="1600" dirty="0" err="1" smtClean="0"/>
              <a:t>Iniesta</a:t>
            </a:r>
            <a:r>
              <a:rPr lang="en-US" sz="1600" dirty="0"/>
              <a:t> </a:t>
            </a:r>
            <a:r>
              <a:rPr lang="en-US" sz="1600" dirty="0" smtClean="0"/>
              <a:t>(1994) A&amp;A 283,129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0146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69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0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33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0"/>
            <a:ext cx="9828000" cy="702000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69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lang="es-ES" sz="3100" dirty="0" err="1">
                <a:solidFill>
                  <a:srgbClr val="FFFFFF"/>
                </a:solidFill>
              </a:rPr>
              <a:t>D</a:t>
            </a:r>
            <a:r>
              <a:rPr lang="es-ES" sz="3100" dirty="0" err="1" smtClean="0">
                <a:solidFill>
                  <a:srgbClr val="FFFFFF"/>
                </a:solidFill>
              </a:rPr>
              <a:t>ownload</a:t>
            </a:r>
            <a:endParaRPr sz="3100" dirty="0"/>
          </a:p>
        </p:txBody>
      </p:sp>
      <p:sp>
        <p:nvSpPr>
          <p:cNvPr id="6" name="object 6"/>
          <p:cNvSpPr txBox="1"/>
          <p:nvPr/>
        </p:nvSpPr>
        <p:spPr>
          <a:xfrm>
            <a:off x="1249150" y="1538676"/>
            <a:ext cx="7297949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Download </a:t>
            </a:r>
            <a:r>
              <a:rPr lang="es-ES" sz="2800" spc="-5" dirty="0" smtClean="0">
                <a:latin typeface="Arial"/>
                <a:cs typeface="Arial"/>
              </a:rPr>
              <a:t>SIR </a:t>
            </a:r>
            <a:r>
              <a:rPr lang="es-ES" sz="2800" spc="-5" dirty="0" err="1" smtClean="0">
                <a:latin typeface="Arial"/>
                <a:cs typeface="Arial"/>
              </a:rPr>
              <a:t>code</a:t>
            </a:r>
            <a:r>
              <a:rPr lang="es-ES" sz="2800" spc="-5" dirty="0" smtClean="0">
                <a:latin typeface="Arial"/>
                <a:cs typeface="Arial"/>
              </a:rPr>
              <a:t> </a:t>
            </a:r>
            <a:r>
              <a:rPr lang="es-ES" sz="2800" spc="-5" dirty="0" err="1" smtClean="0">
                <a:latin typeface="Arial"/>
                <a:cs typeface="Arial"/>
              </a:rPr>
              <a:t>from</a:t>
            </a:r>
            <a:r>
              <a:rPr lang="es-ES" sz="2800" dirty="0" smtClean="0">
                <a:latin typeface="Arial"/>
                <a:cs typeface="Arial"/>
              </a:rPr>
              <a:t>:</a:t>
            </a:r>
            <a:endParaRPr lang="es-ES" sz="28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github.com/BasilioRuiz/SIR-code</a:t>
            </a:r>
            <a:endParaRPr lang="en-US" sz="2800" dirty="0" smtClean="0"/>
          </a:p>
          <a:p>
            <a:pPr marL="447040" indent="-434975">
              <a:lnSpc>
                <a:spcPct val="100000"/>
              </a:lnSpc>
            </a:pPr>
            <a:endParaRPr lang="en-US" sz="2800" dirty="0"/>
          </a:p>
          <a:p>
            <a:pPr marL="447040" indent="-434975">
              <a:lnSpc>
                <a:spcPct val="100000"/>
              </a:lnSpc>
            </a:pPr>
            <a:r>
              <a:rPr lang="en-US" sz="3200" dirty="0" smtClean="0"/>
              <a:t>And these slides and exercises from:</a:t>
            </a:r>
          </a:p>
          <a:p>
            <a:pPr marL="447040" indent="-434975">
              <a:lnSpc>
                <a:spcPct val="100000"/>
              </a:lnSpc>
            </a:pP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://github.com/BasilioRuiz/SIR-course</a:t>
            </a:r>
            <a:endParaRPr lang="en-US" sz="2800" dirty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lang="en-US" sz="2800" dirty="0" smtClean="0">
              <a:latin typeface="Arial"/>
              <a:cs typeface="Arial"/>
            </a:endParaRPr>
          </a:p>
          <a:p>
            <a:pPr marL="447040">
              <a:lnSpc>
                <a:spcPct val="100000"/>
              </a:lnSpc>
            </a:pP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142" y="1166586"/>
            <a:ext cx="5791568" cy="297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204" dirty="0"/>
              <a:t>Table of physical magnitudes </a:t>
            </a:r>
            <a:r>
              <a:rPr lang="en-GB" altLang="en-US" sz="2204" dirty="0" smtClean="0"/>
              <a:t> 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endParaRPr lang="en-GB" altLang="en-US" sz="2204" dirty="0" smtClean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atomic </a:t>
            </a:r>
            <a:r>
              <a:rPr lang="en-GB" altLang="en-US" sz="2204" dirty="0"/>
              <a:t>parameters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scenario</a:t>
            </a:r>
            <a:endParaRPr lang="en-GB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approximations</a:t>
            </a:r>
          </a:p>
          <a:p>
            <a:pPr eaLnBrk="0" hangingPunct="0">
              <a:spcBef>
                <a:spcPct val="50000"/>
              </a:spcBef>
            </a:pPr>
            <a:r>
              <a:rPr lang="en-GB" altLang="en-US" sz="2204" dirty="0" smtClean="0"/>
              <a:t>+ physical laws</a:t>
            </a:r>
            <a:endParaRPr lang="en-GB" altLang="en-US" sz="2204" dirty="0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5002247" y="1263650"/>
            <a:ext cx="335844" cy="2899295"/>
          </a:xfrm>
          <a:prstGeom prst="rightBrace">
            <a:avLst>
              <a:gd name="adj1" fmla="val 584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s-ES_tradnl" altLang="en-US" sz="2204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99100" y="18732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</a:t>
            </a:r>
            <a:endParaRPr lang="es-E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/>
              <a:t>(</a:t>
            </a:r>
            <a:r>
              <a:rPr lang="es-ES" dirty="0" err="1" smtClean="0"/>
              <a:t>solving</a:t>
            </a:r>
            <a:r>
              <a:rPr lang="es-ES" dirty="0" smtClean="0"/>
              <a:t> RTE)</a:t>
            </a:r>
            <a:endParaRPr lang="en-US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30784"/>
              </p:ext>
            </p:extLst>
          </p:nvPr>
        </p:nvGraphicFramePr>
        <p:xfrm>
          <a:off x="774700" y="1589552"/>
          <a:ext cx="3635375" cy="5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2" name="Ecuación" r:id="rId3" imgW="1803240" imgH="253800" progId="Equation.3">
                  <p:embed/>
                </p:oleObj>
              </mc:Choice>
              <mc:Fallback>
                <p:oleObj name="Ecuación" r:id="rId3" imgW="18032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589552"/>
                        <a:ext cx="3635375" cy="512298"/>
                      </a:xfrm>
                      <a:prstGeom prst="rect">
                        <a:avLst/>
                      </a:prstGeom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de flecha 8"/>
          <p:cNvCxnSpPr/>
          <p:nvPr/>
        </p:nvCxnSpPr>
        <p:spPr>
          <a:xfrm>
            <a:off x="5625463" y="2713297"/>
            <a:ext cx="147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8597"/>
              </p:ext>
            </p:extLst>
          </p:nvPr>
        </p:nvGraphicFramePr>
        <p:xfrm>
          <a:off x="7251700" y="2330450"/>
          <a:ext cx="440322" cy="67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3" name="Ecuación" r:id="rId5" imgW="164880" imgH="253800" progId="Equation.3">
                  <p:embed/>
                </p:oleObj>
              </mc:Choice>
              <mc:Fallback>
                <p:oleObj name="Ecuación" r:id="rId5" imgW="1648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1700" y="2330450"/>
                        <a:ext cx="440322" cy="67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97240"/>
              </p:ext>
            </p:extLst>
          </p:nvPr>
        </p:nvGraphicFramePr>
        <p:xfrm>
          <a:off x="8039100" y="2325688"/>
          <a:ext cx="5095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4" name="Ecuación" r:id="rId7" imgW="190440" imgH="253800" progId="Equation.3">
                  <p:embed/>
                </p:oleObj>
              </mc:Choice>
              <mc:Fallback>
                <p:oleObj name="Ecuación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9100" y="2325688"/>
                        <a:ext cx="509588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7692022" y="2570718"/>
            <a:ext cx="3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pic>
        <p:nvPicPr>
          <p:cNvPr id="11" name="Picture 2" descr="t1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20903" r="11254" b="50839"/>
          <a:stretch/>
        </p:blipFill>
        <p:spPr bwMode="auto">
          <a:xfrm>
            <a:off x="2260600" y="4578658"/>
            <a:ext cx="5600700" cy="2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591809" y="188975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lvl="2" algn="just">
              <a:spcBef>
                <a:spcPts val="560"/>
              </a:spcBef>
            </a:pP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2: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Response </a:t>
            </a:r>
            <a:r>
              <a:rPr lang="es-ES" sz="2800" spc="15" dirty="0" err="1" smtClean="0">
                <a:solidFill>
                  <a:schemeClr val="bg1"/>
                </a:solidFill>
                <a:latin typeface="Arial"/>
                <a:cs typeface="Arial"/>
              </a:rPr>
              <a:t>Functions</a:t>
            </a:r>
            <a:endParaRPr lang="es-ES" sz="2800" spc="1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6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784" y="1368908"/>
            <a:ext cx="8508315" cy="4847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cs typeface="Arial"/>
              </a:rPr>
              <a:t>Any method </a:t>
            </a:r>
            <a:r>
              <a:rPr sz="2250" spc="10" dirty="0">
                <a:cs typeface="Arial"/>
              </a:rPr>
              <a:t>used to </a:t>
            </a:r>
            <a:r>
              <a:rPr sz="2250" spc="5" dirty="0">
                <a:cs typeface="Arial"/>
              </a:rPr>
              <a:t>infer </a:t>
            </a:r>
            <a:r>
              <a:rPr sz="2250" spc="10" dirty="0">
                <a:cs typeface="Arial"/>
              </a:rPr>
              <a:t>the </a:t>
            </a:r>
            <a:r>
              <a:rPr sz="2250" spc="5" dirty="0">
                <a:cs typeface="Arial"/>
              </a:rPr>
              <a:t>physical </a:t>
            </a:r>
            <a:r>
              <a:rPr sz="2250" spc="10" dirty="0">
                <a:cs typeface="Arial"/>
              </a:rPr>
              <a:t>conditions </a:t>
            </a:r>
            <a:r>
              <a:rPr sz="2250" spc="5" dirty="0">
                <a:cs typeface="Arial"/>
              </a:rPr>
              <a:t>of </a:t>
            </a:r>
            <a:r>
              <a:rPr sz="2250" spc="10" dirty="0">
                <a:cs typeface="Arial"/>
              </a:rPr>
              <a:t>the  </a:t>
            </a:r>
            <a:r>
              <a:rPr sz="2250" spc="5" dirty="0">
                <a:cs typeface="Arial"/>
              </a:rPr>
              <a:t>atmosphere </a:t>
            </a:r>
            <a:r>
              <a:rPr sz="2250" spc="10" dirty="0">
                <a:cs typeface="Arial"/>
              </a:rPr>
              <a:t>from the </a:t>
            </a:r>
            <a:r>
              <a:rPr sz="2250" spc="5" dirty="0">
                <a:cs typeface="Arial"/>
              </a:rPr>
              <a:t>interpretation of </a:t>
            </a:r>
            <a:r>
              <a:rPr sz="2250" spc="10" dirty="0">
                <a:cs typeface="Arial"/>
              </a:rPr>
              <a:t>Stokes</a:t>
            </a:r>
            <a:r>
              <a:rPr sz="2250" spc="50" dirty="0">
                <a:cs typeface="Arial"/>
              </a:rPr>
              <a:t> </a:t>
            </a:r>
            <a:r>
              <a:rPr sz="2250" spc="5" dirty="0" smtClean="0">
                <a:cs typeface="Arial"/>
              </a:rPr>
              <a:t>profile</a:t>
            </a:r>
            <a:r>
              <a:rPr lang="es-ES" sz="2250" spc="5" dirty="0" smtClean="0">
                <a:cs typeface="Arial"/>
              </a:rPr>
              <a:t>.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 (in a </a:t>
            </a:r>
            <a:r>
              <a:rPr lang="es-ES" sz="2250" dirty="0" err="1" smtClean="0">
                <a:cs typeface="Arial"/>
              </a:rPr>
              <a:t>broad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sense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any</a:t>
            </a:r>
            <a:r>
              <a:rPr lang="es-ES" sz="2250" dirty="0" smtClean="0">
                <a:cs typeface="Arial"/>
              </a:rPr>
              <a:t> “</a:t>
            </a:r>
            <a:r>
              <a:rPr lang="es-ES" sz="2250" dirty="0" err="1" smtClean="0">
                <a:cs typeface="Arial"/>
              </a:rPr>
              <a:t>measurement</a:t>
            </a:r>
            <a:r>
              <a:rPr lang="es-ES" sz="2250" dirty="0">
                <a:cs typeface="Arial"/>
              </a:rPr>
              <a:t> </a:t>
            </a:r>
            <a:r>
              <a:rPr lang="es-ES" sz="2250" dirty="0" smtClean="0">
                <a:cs typeface="Arial"/>
              </a:rPr>
              <a:t>in </a:t>
            </a:r>
            <a:r>
              <a:rPr lang="es-ES" sz="2250" dirty="0" err="1" smtClean="0">
                <a:cs typeface="Arial"/>
              </a:rPr>
              <a:t>the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Sun</a:t>
            </a:r>
            <a:r>
              <a:rPr lang="es-ES" sz="2250" dirty="0" smtClean="0">
                <a:cs typeface="Arial"/>
              </a:rPr>
              <a:t>” </a:t>
            </a:r>
            <a:r>
              <a:rPr lang="es-ES" sz="2250" dirty="0" err="1" smtClean="0">
                <a:cs typeface="Arial"/>
              </a:rPr>
              <a:t>is</a:t>
            </a:r>
            <a:r>
              <a:rPr lang="es-ES" sz="2250" dirty="0" smtClean="0">
                <a:cs typeface="Arial"/>
              </a:rPr>
              <a:t> </a:t>
            </a:r>
            <a:r>
              <a:rPr lang="es-ES" sz="2250" dirty="0" err="1" smtClean="0">
                <a:cs typeface="Arial"/>
              </a:rPr>
              <a:t>one</a:t>
            </a:r>
            <a:r>
              <a:rPr lang="es-ES" sz="2250" dirty="0" smtClean="0">
                <a:cs typeface="Arial"/>
              </a:rPr>
              <a:t> inversión)</a:t>
            </a: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5" dirty="0" smtClean="0">
                <a:cs typeface="Arial"/>
              </a:rPr>
              <a:t>W</a:t>
            </a:r>
            <a:r>
              <a:rPr lang="en-US" sz="2250" spc="10" dirty="0" smtClean="0">
                <a:cs typeface="Arial"/>
              </a:rPr>
              <a:t>e </a:t>
            </a:r>
            <a:r>
              <a:rPr lang="en-US" sz="2250" spc="5" dirty="0">
                <a:cs typeface="Arial"/>
              </a:rPr>
              <a:t>want: </a:t>
            </a:r>
            <a:r>
              <a:rPr lang="en-US" sz="2250" spc="10" dirty="0">
                <a:cs typeface="Arial"/>
              </a:rPr>
              <a:t>vector magnetic </a:t>
            </a:r>
            <a:r>
              <a:rPr lang="en-US" sz="2250" spc="5" dirty="0">
                <a:cs typeface="Arial"/>
              </a:rPr>
              <a:t>field, </a:t>
            </a:r>
            <a:r>
              <a:rPr lang="en-US" sz="2250" spc="10" dirty="0">
                <a:cs typeface="Arial"/>
              </a:rPr>
              <a:t>gas temperature, gas  </a:t>
            </a:r>
            <a:r>
              <a:rPr lang="en-US" sz="2250" spc="10" dirty="0" smtClean="0">
                <a:cs typeface="Arial"/>
              </a:rPr>
              <a:t>velocity, </a:t>
            </a:r>
            <a:r>
              <a:rPr lang="en-US" sz="2250" spc="10" dirty="0" err="1" smtClean="0">
                <a:cs typeface="Arial"/>
              </a:rPr>
              <a:t>etc</a:t>
            </a:r>
            <a:r>
              <a:rPr lang="en-US" sz="2250" spc="10" dirty="0" smtClean="0">
                <a:cs typeface="Arial"/>
              </a:rPr>
              <a:t>, at some layers in the Sun</a:t>
            </a: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n-US" sz="2250" spc="10" dirty="0"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r>
              <a:rPr lang="en-US" sz="2250" spc="10" dirty="0" smtClean="0">
                <a:cs typeface="Arial"/>
              </a:rPr>
              <a:t>We need: assume some approximations. We will only be able to find some free parameters values such that we can reproduce the observations.</a:t>
            </a:r>
          </a:p>
          <a:p>
            <a:pPr marL="12700" marR="5080">
              <a:tabLst>
                <a:tab pos="288290" algn="l"/>
                <a:tab pos="288925" algn="l"/>
              </a:tabLst>
            </a:pPr>
            <a:endParaRPr lang="en-US" sz="22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dirty="0" smtClean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88290" algn="l"/>
                <a:tab pos="288925" algn="l"/>
              </a:tabLst>
            </a:pPr>
            <a:endParaRPr lang="es-ES" sz="2250" spc="5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67" name="Group 19"/>
          <p:cNvGrpSpPr>
            <a:grpSpLocks/>
          </p:cNvGrpSpPr>
          <p:nvPr/>
        </p:nvGrpSpPr>
        <p:grpSpPr bwMode="auto">
          <a:xfrm>
            <a:off x="1012469" y="1715956"/>
            <a:ext cx="9599553" cy="5721600"/>
            <a:chOff x="816" y="864"/>
            <a:chExt cx="5488" cy="3271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928" y="864"/>
              <a:ext cx="5376" cy="3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 smtClean="0"/>
                <a:t>Inhomgeneous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Fredholm’s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/>
                <a:t>ec</a:t>
              </a:r>
              <a:r>
                <a:rPr lang="es-ES_tradnl" altLang="en-US" sz="2204" dirty="0"/>
                <a:t>. o</a:t>
              </a:r>
              <a:r>
                <a:rPr lang="es-ES_tradnl" altLang="en-US" sz="2204" dirty="0" smtClean="0"/>
                <a:t>f </a:t>
              </a:r>
              <a:r>
                <a:rPr lang="es-ES_tradnl" altLang="en-US" sz="2204" dirty="0" err="1" smtClean="0"/>
                <a:t>the</a:t>
              </a:r>
              <a:r>
                <a:rPr lang="es-ES_tradnl" altLang="en-US" sz="2204" dirty="0" smtClean="0"/>
                <a:t> </a:t>
              </a:r>
              <a:r>
                <a:rPr lang="es-ES_tradnl" altLang="en-US" sz="2204" dirty="0" err="1" smtClean="0"/>
                <a:t>first</a:t>
              </a:r>
              <a:r>
                <a:rPr lang="es-ES_tradnl" altLang="en-US" sz="2204" dirty="0" smtClean="0"/>
                <a:t> </a:t>
              </a:r>
              <a:r>
                <a:rPr lang="en-GB" altLang="en-US" sz="2204" dirty="0"/>
                <a:t>kind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:     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g(t)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/>
                <a:t>data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K(</a:t>
              </a:r>
              <a:r>
                <a:rPr lang="es-ES_tradnl" altLang="en-US" sz="3085" i="1" dirty="0" err="1">
                  <a:solidFill>
                    <a:srgbClr val="0066FF"/>
                  </a:solidFill>
                </a:rPr>
                <a:t>t,s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</a:t>
              </a:r>
              <a:r>
                <a:rPr lang="es-ES_tradnl" altLang="en-US" sz="2204" dirty="0" err="1"/>
                <a:t>kernel</a:t>
              </a:r>
              <a:r>
                <a:rPr lang="es-ES_tradnl" altLang="en-US" sz="2204" dirty="0"/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>
                  <a:latin typeface="Comic Sans MS" panose="030F0702030302020204" pitchFamily="66" charset="0"/>
                </a:rPr>
                <a:t>                                                  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f(s)</a:t>
              </a:r>
              <a:r>
                <a:rPr lang="es-ES_tradnl" altLang="en-US" sz="2204" dirty="0">
                  <a:latin typeface="Comic Sans MS" panose="030F0702030302020204" pitchFamily="66" charset="0"/>
                </a:rPr>
                <a:t>     </a:t>
              </a:r>
              <a:r>
                <a:rPr lang="es-ES_tradnl" altLang="en-US" sz="2204" dirty="0" err="1"/>
                <a:t>unknown</a:t>
              </a:r>
              <a:endParaRPr lang="es-ES_tradnl" altLang="en-US" sz="2204" dirty="0"/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equation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through</a:t>
              </a:r>
              <a:r>
                <a:rPr lang="es-ES_tradnl" altLang="en-US" sz="2204" dirty="0"/>
                <a:t> a </a:t>
              </a:r>
              <a:r>
                <a:rPr lang="es-ES_tradnl" altLang="en-US" sz="2204" dirty="0" err="1"/>
                <a:t>quadrature</a:t>
              </a:r>
              <a:r>
                <a:rPr lang="es-ES_tradnl" altLang="en-US" sz="2204" dirty="0"/>
                <a:t>, </a:t>
              </a:r>
              <a:r>
                <a:rPr lang="es-ES_tradnl" altLang="en-US" sz="2204" dirty="0" err="1"/>
                <a:t>becomes</a:t>
              </a:r>
              <a:r>
                <a:rPr lang="es-ES_tradnl" altLang="en-US" sz="2204" dirty="0"/>
                <a:t>: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                      </a:t>
              </a:r>
              <a:r>
                <a:rPr lang="en-GB" altLang="en-US" sz="3085" i="1" dirty="0">
                  <a:solidFill>
                    <a:srgbClr val="0066FF"/>
                  </a:solidFill>
                </a:rPr>
                <a:t>K</a:t>
              </a:r>
              <a:r>
                <a:rPr lang="en-GB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</a:t>
              </a:r>
              <a:r>
                <a:rPr lang="es-ES_tradnl" altLang="en-US" sz="264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 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/>
                <a:t>           as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g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no </a:t>
              </a:r>
              <a:r>
                <a:rPr lang="es-ES_tradnl" altLang="en-US" sz="2204" dirty="0" err="1"/>
                <a:t>null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if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we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could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evaluate</a:t>
              </a:r>
              <a:r>
                <a:rPr lang="es-ES_tradnl" altLang="en-US" sz="2204" dirty="0"/>
                <a:t>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i="1" baseline="40000" dirty="0">
                  <a:solidFill>
                    <a:srgbClr val="0066FF"/>
                  </a:solidFill>
                </a:rPr>
                <a:t>-1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solution</a:t>
              </a:r>
              <a:r>
                <a:rPr lang="es-ES_tradnl" altLang="en-US" sz="2204" dirty="0"/>
                <a:t>:</a:t>
              </a:r>
              <a:r>
                <a:rPr lang="es-ES_tradnl" altLang="en-US" sz="2645" dirty="0"/>
                <a:t>  </a:t>
              </a:r>
              <a:r>
                <a:rPr lang="es-ES_tradnl" altLang="en-US" sz="3085" i="1" dirty="0">
                  <a:solidFill>
                    <a:srgbClr val="FF3300"/>
                  </a:solidFill>
                </a:rPr>
                <a:t>f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 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=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K </a:t>
              </a:r>
              <a:r>
                <a:rPr lang="es-ES_tradnl" altLang="en-US" sz="3085" b="1" i="1" baseline="30000" dirty="0">
                  <a:solidFill>
                    <a:srgbClr val="0066FF"/>
                  </a:solidFill>
                </a:rPr>
                <a:t>-1</a:t>
              </a:r>
              <a:r>
                <a:rPr lang="es-ES_tradnl" altLang="en-US" sz="3085" i="1" dirty="0">
                  <a:solidFill>
                    <a:srgbClr val="0066FF"/>
                  </a:solidFill>
                  <a:sym typeface="Wingdings" panose="05000000000000000000" pitchFamily="2" charset="2"/>
                </a:rPr>
                <a:t> </a:t>
              </a:r>
              <a:r>
                <a:rPr lang="es-ES_tradnl" altLang="en-US" sz="3085" i="1" dirty="0">
                  <a:solidFill>
                    <a:srgbClr val="0066FF"/>
                  </a:solidFill>
                </a:rPr>
                <a:t>g</a:t>
              </a:r>
              <a:r>
                <a:rPr lang="es-ES_tradnl" altLang="en-US" sz="2645" i="1" dirty="0">
                  <a:solidFill>
                    <a:srgbClr val="0066FF"/>
                  </a:solidFill>
                </a:rPr>
                <a:t>  </a:t>
              </a:r>
              <a:r>
                <a:rPr lang="es-ES_tradnl" altLang="en-US" sz="2204" dirty="0" err="1"/>
                <a:t>but</a:t>
              </a:r>
              <a:r>
                <a:rPr lang="es-ES_tradnl" altLang="en-US" sz="2204" i="1" dirty="0">
                  <a:solidFill>
                    <a:srgbClr val="0066FF"/>
                  </a:solidFill>
                </a:rPr>
                <a:t>…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is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not</a:t>
              </a:r>
              <a:r>
                <a:rPr lang="es-ES_tradnl" altLang="en-US" sz="2204" dirty="0"/>
                <a:t> </a:t>
              </a:r>
              <a:r>
                <a:rPr lang="es-ES_tradnl" altLang="en-US" sz="2204" dirty="0" err="1"/>
                <a:t>the</a:t>
              </a:r>
              <a:r>
                <a:rPr lang="es-ES_tradnl" altLang="en-US" sz="2204" dirty="0"/>
                <a:t> general case</a:t>
              </a:r>
            </a:p>
            <a:p>
              <a:pPr eaLnBrk="0" hangingPunct="0">
                <a:spcBef>
                  <a:spcPct val="50000"/>
                </a:spcBef>
              </a:pPr>
              <a:endParaRPr lang="es-ES_tradnl" altLang="en-US" sz="2204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83664" name="Picture 16" descr="fredhol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8" t="18053" r="28859" b="70546"/>
            <a:stretch>
              <a:fillRect/>
            </a:stretch>
          </p:blipFill>
          <p:spPr bwMode="auto">
            <a:xfrm>
              <a:off x="816" y="1390"/>
              <a:ext cx="2304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644878" y="1080999"/>
            <a:ext cx="9403644" cy="9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GB" altLang="en-US" sz="2204" b="1" i="1" u="sng" dirty="0">
                <a:solidFill>
                  <a:srgbClr val="FF0000"/>
                </a:solidFill>
              </a:rPr>
              <a:t>What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’s </a:t>
            </a:r>
            <a:r>
              <a:rPr lang="es-ES_tradnl" altLang="en-US" sz="2204" b="1" i="1" u="sng" dirty="0" err="1">
                <a:solidFill>
                  <a:srgbClr val="FF0000"/>
                </a:solidFill>
              </a:rPr>
              <a:t>an</a:t>
            </a:r>
            <a:r>
              <a:rPr lang="es-ES_tradnl" altLang="en-US" sz="2204" b="1" i="1" u="sng" dirty="0">
                <a:solidFill>
                  <a:srgbClr val="FF0000"/>
                </a:solidFill>
              </a:rPr>
              <a:t> </a:t>
            </a:r>
            <a:r>
              <a:rPr lang="es-ES_tradnl" altLang="en-US" sz="2204" b="1" i="1" u="sng" dirty="0" smtClean="0">
                <a:solidFill>
                  <a:srgbClr val="FF0000"/>
                </a:solidFill>
              </a:rPr>
              <a:t>IT?</a:t>
            </a:r>
            <a:endParaRPr lang="es-ES_tradnl" altLang="en-US" sz="2204" b="1" i="1" u="sng" dirty="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es-ES_tradnl" altLang="en-US" sz="2204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10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2" name="Rectangle 4"/>
          <p:cNvSpPr>
            <a:spLocks noChangeArrowheads="1"/>
          </p:cNvSpPr>
          <p:nvPr/>
        </p:nvSpPr>
        <p:spPr bwMode="auto">
          <a:xfrm>
            <a:off x="665868" y="2667515"/>
            <a:ext cx="9718499" cy="328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 </a:t>
            </a:r>
            <a:r>
              <a:rPr lang="es-ES_tradnl" altLang="en-US" sz="2204" dirty="0" err="1"/>
              <a:t>become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smoothed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by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the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kernel</a:t>
            </a:r>
            <a:r>
              <a:rPr lang="es-ES_tradnl" altLang="en-US" sz="2645" dirty="0"/>
              <a:t> </a:t>
            </a:r>
            <a:r>
              <a:rPr lang="es-ES_tradnl" altLang="en-US" sz="3085" i="1" dirty="0">
                <a:solidFill>
                  <a:srgbClr val="0066FF"/>
                </a:solidFill>
              </a:rPr>
              <a:t>K(</a:t>
            </a:r>
            <a:r>
              <a:rPr lang="es-ES_tradnl" altLang="en-US" sz="3085" i="1" dirty="0" err="1">
                <a:solidFill>
                  <a:srgbClr val="0066FF"/>
                </a:solidFill>
              </a:rPr>
              <a:t>t,s</a:t>
            </a:r>
            <a:r>
              <a:rPr lang="es-ES_tradnl" altLang="en-US" sz="3085" i="1" dirty="0">
                <a:solidFill>
                  <a:srgbClr val="0066FF"/>
                </a:solidFill>
              </a:rPr>
              <a:t>)</a:t>
            </a:r>
            <a:r>
              <a:rPr lang="es-ES_tradnl" altLang="en-US" sz="2645" dirty="0"/>
              <a:t> </a:t>
            </a:r>
            <a:endParaRPr lang="es-ES_tradnl" altLang="en-US" sz="2204" dirty="0"/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Small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perturbations</a:t>
            </a:r>
            <a:r>
              <a:rPr lang="es-ES_tradnl" altLang="en-US" sz="2204" dirty="0"/>
              <a:t> are compatible </a:t>
            </a:r>
            <a:r>
              <a:rPr lang="es-ES_tradnl" altLang="en-US" sz="2204" dirty="0" err="1"/>
              <a:t>with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huge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changes</a:t>
            </a:r>
            <a:r>
              <a:rPr lang="es-ES_tradnl" altLang="en-US" sz="2204" dirty="0"/>
              <a:t> in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s-ES_tradnl" altLang="en-US" sz="2204" dirty="0" err="1"/>
              <a:t>Smoothing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means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lost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information</a:t>
            </a:r>
            <a:r>
              <a:rPr lang="es-ES_tradnl" altLang="en-US" sz="2204" dirty="0"/>
              <a:t>, </a:t>
            </a:r>
            <a:r>
              <a:rPr lang="es-ES_tradnl" altLang="en-US" sz="2204" dirty="0" err="1"/>
              <a:t>then</a:t>
            </a:r>
            <a:r>
              <a:rPr lang="es-ES_tradnl" altLang="en-US" sz="2204" dirty="0"/>
              <a:t> “</a:t>
            </a:r>
            <a:r>
              <a:rPr lang="es-ES_tradnl" altLang="en-US" sz="2204" dirty="0" err="1"/>
              <a:t>recover</a:t>
            </a:r>
            <a:r>
              <a:rPr lang="es-ES_tradnl" altLang="en-US" sz="2204" dirty="0"/>
              <a:t>” </a:t>
            </a:r>
            <a:r>
              <a:rPr lang="es-ES_tradnl" altLang="en-US" sz="3085" i="1" dirty="0">
                <a:solidFill>
                  <a:srgbClr val="FF3300"/>
                </a:solidFill>
              </a:rPr>
              <a:t>f(s)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is</a:t>
            </a:r>
            <a:r>
              <a:rPr lang="es-ES_tradnl" altLang="en-US" sz="2204" dirty="0"/>
              <a:t> imposible</a:t>
            </a:r>
            <a:r>
              <a:rPr lang="es-ES_tradnl" altLang="en-US" sz="2645" dirty="0"/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3) </a:t>
            </a:r>
            <a:r>
              <a:rPr lang="es-ES_tradnl" altLang="en-US" sz="2204" dirty="0" err="1"/>
              <a:t>We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have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discrete</a:t>
            </a:r>
            <a:r>
              <a:rPr lang="es-ES_tradnl" altLang="en-US" sz="2204" dirty="0"/>
              <a:t> set of </a:t>
            </a:r>
            <a:r>
              <a:rPr lang="es-ES_tradnl" altLang="en-US" sz="3085" i="1" dirty="0">
                <a:solidFill>
                  <a:srgbClr val="0066FF"/>
                </a:solidFill>
              </a:rPr>
              <a:t>g(t)</a:t>
            </a:r>
            <a:r>
              <a:rPr lang="es-ES_tradnl" altLang="en-US" sz="2645" dirty="0"/>
              <a:t> </a:t>
            </a:r>
            <a:r>
              <a:rPr lang="es-ES_tradnl" altLang="en-US" sz="2204" dirty="0" err="1"/>
              <a:t>values</a:t>
            </a:r>
            <a:r>
              <a:rPr lang="es-ES_tradnl" altLang="en-US" sz="2204" dirty="0"/>
              <a:t> and </a:t>
            </a:r>
            <a:r>
              <a:rPr lang="es-ES_tradnl" altLang="en-US" sz="2204" dirty="0" err="1"/>
              <a:t>we’d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wish</a:t>
            </a:r>
            <a:r>
              <a:rPr lang="es-ES_tradnl" altLang="en-US" sz="2204" dirty="0"/>
              <a:t> a </a:t>
            </a:r>
            <a:r>
              <a:rPr lang="es-ES_tradnl" altLang="en-US" sz="2204" dirty="0" err="1"/>
              <a:t>function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0000"/>
                </a:solidFill>
              </a:rPr>
              <a:t>f(s)</a:t>
            </a:r>
            <a:endParaRPr lang="es-ES_tradnl" altLang="en-US" sz="3085" dirty="0"/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endParaRPr lang="es-ES_tradnl" altLang="en-US" sz="2204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endParaRPr lang="es-ES_tradnl" altLang="en-US" sz="2204" dirty="0">
              <a:latin typeface="Comic Sans MS" panose="030F0702030302020204" pitchFamily="66" charset="0"/>
            </a:endParaRPr>
          </a:p>
        </p:txBody>
      </p:sp>
      <p:pic>
        <p:nvPicPr>
          <p:cNvPr id="473094" name="Picture 6" descr="fredho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8053" r="28859" b="70546"/>
          <a:stretch>
            <a:fillRect/>
          </a:stretch>
        </p:blipFill>
        <p:spPr bwMode="auto">
          <a:xfrm>
            <a:off x="812800" y="1175456"/>
            <a:ext cx="403013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241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0" name="Picture 1034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16" name="AutoShape 1040"/>
          <p:cNvSpPr>
            <a:spLocks noChangeArrowheads="1"/>
          </p:cNvSpPr>
          <p:nvPr/>
        </p:nvSpPr>
        <p:spPr bwMode="auto">
          <a:xfrm rot="16469216" flipH="1">
            <a:off x="2263754" y="2257172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sp>
        <p:nvSpPr>
          <p:cNvPr id="460815" name="Text Box 1039"/>
          <p:cNvSpPr txBox="1">
            <a:spLocks noChangeArrowheads="1"/>
          </p:cNvSpPr>
          <p:nvPr/>
        </p:nvSpPr>
        <p:spPr bwMode="auto">
          <a:xfrm rot="462714">
            <a:off x="2093208" y="4644152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 dirty="0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82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7" name="Picture 1041" descr="asp_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1" name="Picture 1035" descr="i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0827" name="Group 1051"/>
          <p:cNvGrpSpPr>
            <a:grpSpLocks/>
          </p:cNvGrpSpPr>
          <p:nvPr/>
        </p:nvGrpSpPr>
        <p:grpSpPr bwMode="auto">
          <a:xfrm>
            <a:off x="6854502" y="871220"/>
            <a:ext cx="3789216" cy="2789687"/>
            <a:chOff x="3213" y="226"/>
            <a:chExt cx="3072" cy="1934"/>
          </a:xfrm>
        </p:grpSpPr>
        <p:sp>
          <p:nvSpPr>
            <p:cNvPr id="460825" name="Oval 1049"/>
            <p:cNvSpPr>
              <a:spLocks noChangeArrowheads="1"/>
            </p:cNvSpPr>
            <p:nvPr/>
          </p:nvSpPr>
          <p:spPr bwMode="auto">
            <a:xfrm rot="712201">
              <a:off x="3213" y="255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460822" name="Group 1046"/>
            <p:cNvGrpSpPr>
              <a:grpSpLocks/>
            </p:cNvGrpSpPr>
            <p:nvPr/>
          </p:nvGrpSpPr>
          <p:grpSpPr bwMode="auto">
            <a:xfrm rot="712201">
              <a:off x="3646" y="226"/>
              <a:ext cx="2639" cy="1865"/>
              <a:chOff x="3243" y="88"/>
              <a:chExt cx="2639" cy="1865"/>
            </a:xfrm>
          </p:grpSpPr>
          <p:sp>
            <p:nvSpPr>
              <p:cNvPr id="460818" name="Text Box 1042"/>
              <p:cNvSpPr txBox="1">
                <a:spLocks noChangeArrowheads="1"/>
              </p:cNvSpPr>
              <p:nvPr/>
            </p:nvSpPr>
            <p:spPr bwMode="auto">
              <a:xfrm>
                <a:off x="3243" y="88"/>
                <a:ext cx="2449" cy="1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Approximations</a:t>
                </a:r>
                <a:r>
                  <a:rPr lang="es-ES" altLang="en-US" sz="1400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 err="1"/>
                  <a:t>Atomic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parameters</a:t>
                </a:r>
                <a:r>
                  <a:rPr lang="es-ES" altLang="en-US" sz="1400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400" dirty="0"/>
                  <a:t>Plasma </a:t>
                </a:r>
                <a:r>
                  <a:rPr lang="es-ES" altLang="en-US" sz="1400" dirty="0" err="1"/>
                  <a:t>Physics</a:t>
                </a:r>
                <a:r>
                  <a:rPr lang="es-ES" altLang="en-US" sz="1400" dirty="0"/>
                  <a:t> </a:t>
                </a:r>
                <a:r>
                  <a:rPr lang="es-ES" altLang="en-US" sz="1400" dirty="0" err="1"/>
                  <a:t>ecs</a:t>
                </a:r>
                <a:endParaRPr lang="es-ES" altLang="en-US" sz="1400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460819" name="AutoShape 1043"/>
              <p:cNvSpPr>
                <a:spLocks/>
              </p:cNvSpPr>
              <p:nvPr/>
            </p:nvSpPr>
            <p:spPr bwMode="auto">
              <a:xfrm>
                <a:off x="4423" y="41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460820" name="Text Box 1044"/>
              <p:cNvSpPr txBox="1">
                <a:spLocks noChangeArrowheads="1"/>
              </p:cNvSpPr>
              <p:nvPr/>
            </p:nvSpPr>
            <p:spPr bwMode="auto">
              <a:xfrm>
                <a:off x="4593" y="396"/>
                <a:ext cx="1289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stationary</a:t>
                </a:r>
                <a:r>
                  <a:rPr lang="es-ES" altLang="en-US" sz="1200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 err="1"/>
                  <a:t>plane-paralel</a:t>
                </a:r>
                <a:endParaRPr lang="es-ES" altLang="en-US" sz="1200" dirty="0"/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200" dirty="0"/>
                  <a:t>HE…</a:t>
                </a:r>
              </a:p>
            </p:txBody>
          </p:sp>
        </p:grpSp>
        <p:sp>
          <p:nvSpPr>
            <p:cNvPr id="460824" name="Text Box 1048"/>
            <p:cNvSpPr txBox="1">
              <a:spLocks noChangeArrowheads="1"/>
            </p:cNvSpPr>
            <p:nvPr/>
          </p:nvSpPr>
          <p:spPr bwMode="auto">
            <a:xfrm rot="712201">
              <a:off x="4411" y="1526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 dirty="0"/>
                <a:t>+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6854502" y="4921250"/>
            <a:ext cx="778198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81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cindy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1" y="925322"/>
            <a:ext cx="3566597" cy="35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523" name="Picture 3" descr="asp_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99" y="2350912"/>
            <a:ext cx="2935141" cy="5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4" name="AutoShape 4"/>
          <p:cNvSpPr>
            <a:spLocks noChangeArrowheads="1"/>
          </p:cNvSpPr>
          <p:nvPr/>
        </p:nvSpPr>
        <p:spPr bwMode="auto">
          <a:xfrm rot="16469216" flipH="1">
            <a:off x="2285999" y="2340034"/>
            <a:ext cx="1427339" cy="4045875"/>
          </a:xfrm>
          <a:custGeom>
            <a:avLst/>
            <a:gdLst>
              <a:gd name="G0" fmla="+- 0 0 0"/>
              <a:gd name="G1" fmla="+- -8540589 0 0"/>
              <a:gd name="G2" fmla="+- 0 0 -854058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54058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540589"/>
              <a:gd name="G36" fmla="sin G34 -8540589"/>
              <a:gd name="G37" fmla="+/ -854058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337 w 21600"/>
              <a:gd name="T5" fmla="*/ 999 h 21600"/>
              <a:gd name="T6" fmla="*/ 5558 w 21600"/>
              <a:gd name="T7" fmla="*/ 4624 h 21600"/>
              <a:gd name="T8" fmla="*/ 13068 w 21600"/>
              <a:gd name="T9" fmla="*/ 58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520" y="5400"/>
                  <a:pt x="8281" y="5854"/>
                  <a:pt x="7305" y="6682"/>
                </a:cubicBezTo>
                <a:lnTo>
                  <a:pt x="3811" y="2565"/>
                </a:lnTo>
                <a:cubicBezTo>
                  <a:pt x="5763" y="909"/>
                  <a:pt x="824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chemeClr val="accent1"/>
              </a:solidFill>
            </a:endParaRPr>
          </a:p>
        </p:txBody>
      </p:sp>
      <p:pic>
        <p:nvPicPr>
          <p:cNvPr id="619526" name="Picture 6" descr="im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5"/>
          <a:stretch>
            <a:fillRect/>
          </a:stretch>
        </p:blipFill>
        <p:spPr bwMode="auto">
          <a:xfrm>
            <a:off x="6854502" y="2350911"/>
            <a:ext cx="3491383" cy="53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527" name="Line 7"/>
          <p:cNvSpPr>
            <a:spLocks noChangeShapeType="1"/>
          </p:cNvSpPr>
          <p:nvPr/>
        </p:nvSpPr>
        <p:spPr bwMode="auto">
          <a:xfrm>
            <a:off x="1458252" y="472980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983"/>
          </a:p>
        </p:txBody>
      </p:sp>
      <p:grpSp>
        <p:nvGrpSpPr>
          <p:cNvPr id="619540" name="Group 20"/>
          <p:cNvGrpSpPr>
            <a:grpSpLocks/>
          </p:cNvGrpSpPr>
          <p:nvPr/>
        </p:nvGrpSpPr>
        <p:grpSpPr bwMode="auto">
          <a:xfrm>
            <a:off x="4508749" y="1295832"/>
            <a:ext cx="5886081" cy="845254"/>
            <a:chOff x="3231" y="727"/>
            <a:chExt cx="2763" cy="768"/>
          </a:xfrm>
        </p:grpSpPr>
        <p:sp>
          <p:nvSpPr>
            <p:cNvPr id="619536" name="Text Box 16"/>
            <p:cNvSpPr txBox="1">
              <a:spLocks noChangeArrowheads="1"/>
            </p:cNvSpPr>
            <p:nvPr/>
          </p:nvSpPr>
          <p:spPr bwMode="auto">
            <a:xfrm>
              <a:off x="3289" y="769"/>
              <a:ext cx="2585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The model </a:t>
              </a:r>
              <a:r>
                <a:rPr lang="en-GB" altLang="en-US" sz="1400" dirty="0" smtClean="0"/>
                <a:t>(except free parameters values ) must </a:t>
              </a:r>
              <a:r>
                <a:rPr lang="en-GB" altLang="en-US" sz="1400" dirty="0"/>
                <a:t>be known a priori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GB" altLang="en-US" sz="1543" dirty="0"/>
                <a:t> </a:t>
              </a:r>
              <a:r>
                <a:rPr lang="en-GB" altLang="en-US" sz="1400" dirty="0"/>
                <a:t>We only fit the free parameters</a:t>
              </a:r>
            </a:p>
          </p:txBody>
        </p:sp>
        <p:sp>
          <p:nvSpPr>
            <p:cNvPr id="619539" name="Rectangle 19"/>
            <p:cNvSpPr>
              <a:spLocks noChangeArrowheads="1"/>
            </p:cNvSpPr>
            <p:nvPr/>
          </p:nvSpPr>
          <p:spPr bwMode="auto">
            <a:xfrm>
              <a:off x="3231" y="727"/>
              <a:ext cx="2763" cy="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619553" name="Group 33"/>
          <p:cNvGrpSpPr>
            <a:grpSpLocks/>
          </p:cNvGrpSpPr>
          <p:nvPr/>
        </p:nvGrpSpPr>
        <p:grpSpPr bwMode="auto">
          <a:xfrm>
            <a:off x="-287441" y="5021924"/>
            <a:ext cx="5209087" cy="3043590"/>
            <a:chOff x="-341" y="2871"/>
            <a:chExt cx="2978" cy="1740"/>
          </a:xfrm>
        </p:grpSpPr>
        <p:sp>
          <p:nvSpPr>
            <p:cNvPr id="619546" name="Oval 26"/>
            <p:cNvSpPr>
              <a:spLocks noChangeArrowheads="1"/>
            </p:cNvSpPr>
            <p:nvPr/>
          </p:nvSpPr>
          <p:spPr bwMode="auto">
            <a:xfrm rot="77458">
              <a:off x="-341" y="2904"/>
              <a:ext cx="2835" cy="14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grpSp>
          <p:nvGrpSpPr>
            <p:cNvPr id="619547" name="Group 27"/>
            <p:cNvGrpSpPr>
              <a:grpSpLocks/>
            </p:cNvGrpSpPr>
            <p:nvPr/>
          </p:nvGrpSpPr>
          <p:grpSpPr bwMode="auto">
            <a:xfrm rot="77458">
              <a:off x="115" y="2871"/>
              <a:ext cx="2449" cy="1740"/>
              <a:chOff x="3243" y="150"/>
              <a:chExt cx="2449" cy="1740"/>
            </a:xfrm>
          </p:grpSpPr>
          <p:sp>
            <p:nvSpPr>
              <p:cNvPr id="619548" name="Text Box 28"/>
              <p:cNvSpPr txBox="1">
                <a:spLocks noChangeArrowheads="1"/>
              </p:cNvSpPr>
              <p:nvPr/>
            </p:nvSpPr>
            <p:spPr bwMode="auto">
              <a:xfrm>
                <a:off x="3243" y="150"/>
                <a:ext cx="2449" cy="1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s-ES" altLang="en-US" sz="1322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altLang="en-US" sz="1983" b="1" u="sng" dirty="0"/>
                  <a:t>MODEL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Approximations</a:t>
                </a:r>
                <a:r>
                  <a:rPr lang="es-ES" altLang="en-US" sz="1543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s-ES" altLang="en-US" sz="1543" dirty="0"/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 err="1"/>
                  <a:t>Atomic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parameters</a:t>
                </a:r>
                <a:r>
                  <a:rPr lang="es-ES" altLang="en-US" sz="2645" dirty="0"/>
                  <a:t>  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lang="es-ES" altLang="en-US" sz="1543" dirty="0"/>
                  <a:t>Plasma </a:t>
                </a:r>
                <a:r>
                  <a:rPr lang="es-ES" altLang="en-US" sz="1543" dirty="0" err="1"/>
                  <a:t>Physics</a:t>
                </a:r>
                <a:r>
                  <a:rPr lang="es-ES" altLang="en-US" sz="1543" dirty="0"/>
                  <a:t> </a:t>
                </a:r>
                <a:r>
                  <a:rPr lang="es-ES" altLang="en-US" sz="1543" dirty="0" err="1"/>
                  <a:t>ecs</a:t>
                </a:r>
                <a:endParaRPr lang="es-ES" altLang="en-US" sz="1543" dirty="0"/>
              </a:p>
              <a:p>
                <a:pPr>
                  <a:spcBef>
                    <a:spcPct val="50000"/>
                  </a:spcBef>
                </a:pPr>
                <a:endParaRPr lang="es-ES" altLang="en-US" sz="2645" dirty="0"/>
              </a:p>
            </p:txBody>
          </p:sp>
          <p:sp>
            <p:nvSpPr>
              <p:cNvPr id="619549" name="AutoShape 29"/>
              <p:cNvSpPr>
                <a:spLocks/>
              </p:cNvSpPr>
              <p:nvPr/>
            </p:nvSpPr>
            <p:spPr bwMode="auto">
              <a:xfrm>
                <a:off x="4331" y="346"/>
                <a:ext cx="91" cy="726"/>
              </a:xfrm>
              <a:prstGeom prst="leftBrace">
                <a:avLst>
                  <a:gd name="adj1" fmla="val 66484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 sz="2645"/>
              </a:p>
            </p:txBody>
          </p:sp>
          <p:sp>
            <p:nvSpPr>
              <p:cNvPr id="619550" name="Text Box 30"/>
              <p:cNvSpPr txBox="1">
                <a:spLocks noChangeArrowheads="1"/>
              </p:cNvSpPr>
              <p:nvPr/>
            </p:nvSpPr>
            <p:spPr bwMode="auto">
              <a:xfrm>
                <a:off x="4454" y="300"/>
                <a:ext cx="1238" cy="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stationary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plane-paralel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LTE 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altLang="en-US" sz="1543"/>
                  <a:t>HE…</a:t>
                </a:r>
              </a:p>
            </p:txBody>
          </p:sp>
        </p:grpSp>
        <p:sp>
          <p:nvSpPr>
            <p:cNvPr id="619551" name="Text Box 31"/>
            <p:cNvSpPr txBox="1">
              <a:spLocks noChangeArrowheads="1"/>
            </p:cNvSpPr>
            <p:nvPr/>
          </p:nvSpPr>
          <p:spPr bwMode="auto">
            <a:xfrm>
              <a:off x="2290" y="2931"/>
              <a:ext cx="34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n-US" sz="6611"/>
                <a:t>+</a:t>
              </a:r>
            </a:p>
          </p:txBody>
        </p:sp>
      </p:grpSp>
      <p:sp>
        <p:nvSpPr>
          <p:cNvPr id="619528" name="Text Box 8"/>
          <p:cNvSpPr txBox="1">
            <a:spLocks noChangeArrowheads="1"/>
          </p:cNvSpPr>
          <p:nvPr/>
        </p:nvSpPr>
        <p:spPr bwMode="auto">
          <a:xfrm rot="462714">
            <a:off x="2093208" y="4654133"/>
            <a:ext cx="1570772" cy="3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543" b="1">
                <a:solidFill>
                  <a:srgbClr val="FF0000"/>
                </a:solidFill>
              </a:rPr>
              <a:t>Observation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849285" y="4235450"/>
            <a:ext cx="762896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>
              <a:spcBef>
                <a:spcPts val="560"/>
              </a:spcBef>
            </a:pPr>
            <a:r>
              <a:rPr lang="en-US" sz="2800" spc="15" dirty="0">
                <a:solidFill>
                  <a:schemeClr val="bg1"/>
                </a:solidFill>
                <a:latin typeface="Arial"/>
                <a:cs typeface="Arial"/>
              </a:rPr>
              <a:t>3. What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an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inversion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technique? How does it</a:t>
            </a:r>
            <a:r>
              <a:rPr lang="en-US" sz="28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lang="en-US" sz="2800" spc="5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26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2533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4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0066CC"/>
                  </a:solidFill>
                </a:rPr>
                <a:t>        T</a:t>
              </a:r>
            </a:p>
          </p:txBody>
        </p:sp>
      </p:grpSp>
      <p:grpSp>
        <p:nvGrpSpPr>
          <p:cNvPr id="662535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2536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37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2538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2539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2540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2541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2542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2543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2544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2545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2546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2547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>
                  <a:solidFill>
                    <a:srgbClr val="FF0000"/>
                  </a:solidFill>
                </a:rPr>
                <a:t>T</a:t>
              </a:r>
            </a:p>
          </p:txBody>
        </p:sp>
      </p:grpSp>
      <p:grpSp>
        <p:nvGrpSpPr>
          <p:cNvPr id="662548" name="Group 20"/>
          <p:cNvGrpSpPr>
            <a:grpSpLocks/>
          </p:cNvGrpSpPr>
          <p:nvPr/>
        </p:nvGrpSpPr>
        <p:grpSpPr bwMode="auto">
          <a:xfrm>
            <a:off x="6219546" y="2270449"/>
            <a:ext cx="3650559" cy="3965414"/>
            <a:chOff x="3379" y="1298"/>
            <a:chExt cx="2087" cy="2267"/>
          </a:xfrm>
        </p:grpSpPr>
        <p:grpSp>
          <p:nvGrpSpPr>
            <p:cNvPr id="662549" name="Group 21"/>
            <p:cNvGrpSpPr>
              <a:grpSpLocks/>
            </p:cNvGrpSpPr>
            <p:nvPr/>
          </p:nvGrpSpPr>
          <p:grpSpPr bwMode="auto">
            <a:xfrm>
              <a:off x="3379" y="1298"/>
              <a:ext cx="2087" cy="1406"/>
              <a:chOff x="3379" y="1253"/>
              <a:chExt cx="2087" cy="1406"/>
            </a:xfrm>
          </p:grpSpPr>
          <p:grpSp>
            <p:nvGrpSpPr>
              <p:cNvPr id="662550" name="Group 22"/>
              <p:cNvGrpSpPr>
                <a:grpSpLocks/>
              </p:cNvGrpSpPr>
              <p:nvPr/>
            </p:nvGrpSpPr>
            <p:grpSpPr bwMode="auto">
              <a:xfrm>
                <a:off x="4059" y="1253"/>
                <a:ext cx="1407" cy="635"/>
                <a:chOff x="4059" y="1253"/>
                <a:chExt cx="1407" cy="635"/>
              </a:xfrm>
            </p:grpSpPr>
            <p:pic>
              <p:nvPicPr>
                <p:cNvPr id="662551" name="Picture 23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-563" b="64134"/>
                <a:stretch>
                  <a:fillRect/>
                </a:stretch>
              </p:blipFill>
              <p:spPr bwMode="auto">
                <a:xfrm>
                  <a:off x="4241" y="1253"/>
                  <a:ext cx="1225" cy="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2" name="AutoShape 24"/>
                <p:cNvSpPr>
                  <a:spLocks noChangeArrowheads="1"/>
                </p:cNvSpPr>
                <p:nvPr/>
              </p:nvSpPr>
              <p:spPr bwMode="auto">
                <a:xfrm>
                  <a:off x="4059" y="1298"/>
                  <a:ext cx="182" cy="590"/>
                </a:xfrm>
                <a:prstGeom prst="downArrow">
                  <a:avLst>
                    <a:gd name="adj1" fmla="val 50000"/>
                    <a:gd name="adj2" fmla="val 81044"/>
                  </a:avLst>
                </a:prstGeom>
                <a:solidFill>
                  <a:srgbClr val="FF0000"/>
                </a:solidFill>
                <a:ln w="9525">
                  <a:solidFill>
                    <a:srgbClr val="030305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GB" altLang="en-US" sz="2645">
                    <a:solidFill>
                      <a:srgbClr val="00FF00"/>
                    </a:solidFill>
                  </a:endParaRPr>
                </a:p>
              </p:txBody>
            </p:sp>
          </p:grpSp>
          <p:grpSp>
            <p:nvGrpSpPr>
              <p:cNvPr id="662553" name="Group 25"/>
              <p:cNvGrpSpPr>
                <a:grpSpLocks/>
              </p:cNvGrpSpPr>
              <p:nvPr/>
            </p:nvGrpSpPr>
            <p:grpSpPr bwMode="auto">
              <a:xfrm>
                <a:off x="3379" y="1978"/>
                <a:ext cx="1633" cy="681"/>
                <a:chOff x="3379" y="1978"/>
                <a:chExt cx="1633" cy="681"/>
              </a:xfrm>
            </p:grpSpPr>
            <p:sp>
              <p:nvSpPr>
                <p:cNvPr id="662554" name="Oval 26"/>
                <p:cNvSpPr>
                  <a:spLocks noChangeArrowheads="1"/>
                </p:cNvSpPr>
                <p:nvPr/>
              </p:nvSpPr>
              <p:spPr bwMode="auto">
                <a:xfrm>
                  <a:off x="3379" y="1978"/>
                  <a:ext cx="1542" cy="681"/>
                </a:xfrm>
                <a:prstGeom prst="ellipse">
                  <a:avLst/>
                </a:prstGeom>
                <a:noFill/>
                <a:ln w="38100">
                  <a:solidFill>
                    <a:srgbClr val="03030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983"/>
                </a:p>
              </p:txBody>
            </p:sp>
            <p:pic>
              <p:nvPicPr>
                <p:cNvPr id="662555" name="Picture 27" descr="esquema3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40" t="21519" r="22794" b="66534"/>
                <a:stretch>
                  <a:fillRect/>
                </a:stretch>
              </p:blipFill>
              <p:spPr bwMode="auto">
                <a:xfrm>
                  <a:off x="4014" y="2160"/>
                  <a:ext cx="272" cy="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6255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24" y="2115"/>
                  <a:ext cx="1588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altLang="en-US" sz="2204">
                      <a:solidFill>
                        <a:srgbClr val="FF0000"/>
                      </a:solidFill>
                    </a:rPr>
                    <a:t>Profile perturbation            </a:t>
                  </a:r>
                </a:p>
              </p:txBody>
            </p:sp>
          </p:grpSp>
        </p:grpSp>
        <p:pic>
          <p:nvPicPr>
            <p:cNvPr id="662557" name="Picture 29" descr="esquema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2" t="82094" r="17720"/>
            <a:stretch>
              <a:fillRect/>
            </a:stretch>
          </p:blipFill>
          <p:spPr bwMode="auto">
            <a:xfrm>
              <a:off x="3833" y="2886"/>
              <a:ext cx="771" cy="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6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6" r="55025" b="31830"/>
          <a:stretch>
            <a:fillRect/>
          </a:stretch>
        </p:blipFill>
        <p:spPr bwMode="auto">
          <a:xfrm>
            <a:off x="1580695" y="2984118"/>
            <a:ext cx="3209763" cy="23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1855317" y="1000537"/>
            <a:ext cx="3015603" cy="1191199"/>
            <a:chOff x="884" y="572"/>
            <a:chExt cx="1724" cy="681"/>
          </a:xfrm>
        </p:grpSpPr>
        <p:sp>
          <p:nvSpPr>
            <p:cNvPr id="664581" name="Oval 5"/>
            <p:cNvSpPr>
              <a:spLocks noChangeArrowheads="1"/>
            </p:cNvSpPr>
            <p:nvPr/>
          </p:nvSpPr>
          <p:spPr bwMode="auto">
            <a:xfrm>
              <a:off x="884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2" name="Text Box 6"/>
            <p:cNvSpPr txBox="1">
              <a:spLocks noChangeArrowheads="1"/>
            </p:cNvSpPr>
            <p:nvPr/>
          </p:nvSpPr>
          <p:spPr bwMode="auto">
            <a:xfrm>
              <a:off x="1156" y="715"/>
              <a:ext cx="1452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Initial model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 dirty="0">
                  <a:solidFill>
                    <a:srgbClr val="0066CC"/>
                  </a:solidFill>
                </a:rPr>
                <a:t>        </a:t>
              </a:r>
              <a:r>
                <a:rPr lang="en-GB" altLang="en-US" sz="2204" dirty="0" smtClean="0">
                  <a:solidFill>
                    <a:srgbClr val="0066CC"/>
                  </a:solidFill>
                </a:rPr>
                <a:t>   </a:t>
              </a:r>
              <a:r>
                <a:rPr lang="en-GB" altLang="en-US" sz="2204" b="1" dirty="0" smtClean="0">
                  <a:solidFill>
                    <a:srgbClr val="0066CC"/>
                  </a:solidFill>
                </a:rPr>
                <a:t>T</a:t>
              </a:r>
              <a:endParaRPr lang="en-GB" altLang="en-US" sz="2204" b="1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64583" name="Group 7"/>
          <p:cNvGrpSpPr>
            <a:grpSpLocks/>
          </p:cNvGrpSpPr>
          <p:nvPr/>
        </p:nvGrpSpPr>
        <p:grpSpPr bwMode="auto">
          <a:xfrm>
            <a:off x="1935780" y="6078435"/>
            <a:ext cx="2697251" cy="1112485"/>
            <a:chOff x="930" y="3475"/>
            <a:chExt cx="1542" cy="636"/>
          </a:xfrm>
        </p:grpSpPr>
        <p:sp>
          <p:nvSpPr>
            <p:cNvPr id="664584" name="Oval 8"/>
            <p:cNvSpPr>
              <a:spLocks noChangeArrowheads="1"/>
            </p:cNvSpPr>
            <p:nvPr/>
          </p:nvSpPr>
          <p:spPr bwMode="auto">
            <a:xfrm>
              <a:off x="930" y="3475"/>
              <a:ext cx="1542" cy="636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85" name="Text Box 9"/>
            <p:cNvSpPr txBox="1">
              <a:spLocks noChangeArrowheads="1"/>
            </p:cNvSpPr>
            <p:nvPr/>
          </p:nvSpPr>
          <p:spPr bwMode="auto">
            <a:xfrm>
              <a:off x="1111" y="3612"/>
              <a:ext cx="1179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645">
                  <a:solidFill>
                    <a:srgbClr val="00FF00"/>
                  </a:solidFill>
                </a:rPr>
                <a:t>Observation</a:t>
              </a:r>
            </a:p>
          </p:txBody>
        </p:sp>
      </p:grpSp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2014494" y="2270448"/>
            <a:ext cx="2300184" cy="3729273"/>
            <a:chOff x="975" y="1298"/>
            <a:chExt cx="1315" cy="2132"/>
          </a:xfrm>
        </p:grpSpPr>
        <p:grpSp>
          <p:nvGrpSpPr>
            <p:cNvPr id="664587" name="Group 11"/>
            <p:cNvGrpSpPr>
              <a:grpSpLocks/>
            </p:cNvGrpSpPr>
            <p:nvPr/>
          </p:nvGrpSpPr>
          <p:grpSpPr bwMode="auto">
            <a:xfrm>
              <a:off x="975" y="1298"/>
              <a:ext cx="1315" cy="408"/>
              <a:chOff x="975" y="1298"/>
              <a:chExt cx="1315" cy="408"/>
            </a:xfrm>
          </p:grpSpPr>
          <p:sp>
            <p:nvSpPr>
              <p:cNvPr id="664588" name="AutoShape 12"/>
              <p:cNvSpPr>
                <a:spLocks noChangeArrowheads="1"/>
              </p:cNvSpPr>
              <p:nvPr/>
            </p:nvSpPr>
            <p:spPr bwMode="auto">
              <a:xfrm>
                <a:off x="1565" y="1298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3366FF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983"/>
              </a:p>
            </p:txBody>
          </p:sp>
          <p:sp>
            <p:nvSpPr>
              <p:cNvPr id="664589" name="Text Box 13"/>
              <p:cNvSpPr txBox="1">
                <a:spLocks noChangeArrowheads="1"/>
              </p:cNvSpPr>
              <p:nvPr/>
            </p:nvSpPr>
            <p:spPr bwMode="auto">
              <a:xfrm>
                <a:off x="975" y="1358"/>
                <a:ext cx="131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1983">
                    <a:solidFill>
                      <a:srgbClr val="0066CC"/>
                    </a:solidFill>
                  </a:rPr>
                  <a:t>Synthesis      </a:t>
                </a:r>
                <a:r>
                  <a:rPr lang="en-GB" altLang="en-US" sz="2204" b="1">
                    <a:solidFill>
                      <a:srgbClr val="0066CC"/>
                    </a:solidFill>
                  </a:rPr>
                  <a:t>I</a:t>
                </a:r>
                <a:r>
                  <a:rPr lang="en-GB" altLang="en-US" sz="2204" b="1" baseline="54000">
                    <a:solidFill>
                      <a:srgbClr val="0066CC"/>
                    </a:solidFill>
                  </a:rPr>
                  <a:t>syn</a:t>
                </a:r>
              </a:p>
            </p:txBody>
          </p:sp>
        </p:grpSp>
        <p:grpSp>
          <p:nvGrpSpPr>
            <p:cNvPr id="664590" name="Group 14"/>
            <p:cNvGrpSpPr>
              <a:grpSpLocks/>
            </p:cNvGrpSpPr>
            <p:nvPr/>
          </p:nvGrpSpPr>
          <p:grpSpPr bwMode="auto">
            <a:xfrm>
              <a:off x="1564" y="3022"/>
              <a:ext cx="590" cy="408"/>
              <a:chOff x="1564" y="3022"/>
              <a:chExt cx="590" cy="408"/>
            </a:xfrm>
          </p:grpSpPr>
          <p:sp>
            <p:nvSpPr>
              <p:cNvPr id="664591" name="AutoShape 15"/>
              <p:cNvSpPr>
                <a:spLocks noChangeArrowheads="1"/>
              </p:cNvSpPr>
              <p:nvPr/>
            </p:nvSpPr>
            <p:spPr bwMode="auto">
              <a:xfrm rot="10800000">
                <a:off x="1564" y="3022"/>
                <a:ext cx="182" cy="408"/>
              </a:xfrm>
              <a:prstGeom prst="downArrow">
                <a:avLst>
                  <a:gd name="adj1" fmla="val 50000"/>
                  <a:gd name="adj2" fmla="val 56044"/>
                </a:avLst>
              </a:prstGeom>
              <a:solidFill>
                <a:srgbClr val="00FF00"/>
              </a:solidFill>
              <a:ln w="9525">
                <a:solidFill>
                  <a:srgbClr val="03030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en-GB" altLang="en-US" sz="2645">
                  <a:solidFill>
                    <a:srgbClr val="00FF00"/>
                  </a:solidFill>
                </a:endParaRPr>
              </a:p>
            </p:txBody>
          </p:sp>
          <p:sp>
            <p:nvSpPr>
              <p:cNvPr id="664592" name="Text Box 16"/>
              <p:cNvSpPr txBox="1">
                <a:spLocks noChangeArrowheads="1"/>
              </p:cNvSpPr>
              <p:nvPr/>
            </p:nvSpPr>
            <p:spPr bwMode="auto">
              <a:xfrm>
                <a:off x="1701" y="3158"/>
                <a:ext cx="453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en-US" sz="2204" b="1">
                    <a:solidFill>
                      <a:srgbClr val="00FF00"/>
                    </a:solidFill>
                  </a:rPr>
                  <a:t>I</a:t>
                </a:r>
                <a:r>
                  <a:rPr lang="en-GB" altLang="en-US" sz="2204" b="1" baseline="56000">
                    <a:solidFill>
                      <a:srgbClr val="00FF00"/>
                    </a:solidFill>
                  </a:rPr>
                  <a:t>obs</a:t>
                </a:r>
              </a:p>
            </p:txBody>
          </p:sp>
        </p:grpSp>
      </p:grpSp>
      <p:grpSp>
        <p:nvGrpSpPr>
          <p:cNvPr id="664593" name="Group 17"/>
          <p:cNvGrpSpPr>
            <a:grpSpLocks/>
          </p:cNvGrpSpPr>
          <p:nvPr/>
        </p:nvGrpSpPr>
        <p:grpSpPr bwMode="auto">
          <a:xfrm>
            <a:off x="6219546" y="1000537"/>
            <a:ext cx="2777713" cy="1191199"/>
            <a:chOff x="3379" y="572"/>
            <a:chExt cx="1588" cy="681"/>
          </a:xfrm>
        </p:grpSpPr>
        <p:sp>
          <p:nvSpPr>
            <p:cNvPr id="664594" name="Oval 18"/>
            <p:cNvSpPr>
              <a:spLocks noChangeArrowheads="1"/>
            </p:cNvSpPr>
            <p:nvPr/>
          </p:nvSpPr>
          <p:spPr bwMode="auto">
            <a:xfrm>
              <a:off x="3379" y="572"/>
              <a:ext cx="1542" cy="681"/>
            </a:xfrm>
            <a:prstGeom prst="ellipse">
              <a:avLst/>
            </a:prstGeom>
            <a:noFill/>
            <a:ln w="38100">
              <a:solidFill>
                <a:srgbClr val="03030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  <p:sp>
          <p:nvSpPr>
            <p:cNvPr id="664595" name="Text Box 19"/>
            <p:cNvSpPr txBox="1">
              <a:spLocks noChangeArrowheads="1"/>
            </p:cNvSpPr>
            <p:nvPr/>
          </p:nvSpPr>
          <p:spPr bwMode="auto">
            <a:xfrm>
              <a:off x="3424" y="715"/>
              <a:ext cx="1543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Model perturbation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2204">
                  <a:solidFill>
                    <a:srgbClr val="FF0000"/>
                  </a:solidFill>
                </a:rPr>
                <a:t>            </a:t>
              </a:r>
              <a:r>
                <a:rPr lang="en-GB" altLang="en-US" sz="2204" b="1">
                  <a:solidFill>
                    <a:srgbClr val="FF0000"/>
                  </a:solidFill>
                  <a:latin typeface="Symbol" panose="05050102010706020507" pitchFamily="18" charset="2"/>
                </a:rPr>
                <a:t>d</a:t>
              </a:r>
              <a:r>
                <a:rPr lang="en-GB" altLang="en-US" sz="2204" b="1">
                  <a:solidFill>
                    <a:srgbClr val="FF0000"/>
                  </a:solidFill>
                </a:rPr>
                <a:t>T</a:t>
              </a:r>
            </a:p>
          </p:txBody>
        </p:sp>
      </p:grpSp>
      <p:pic>
        <p:nvPicPr>
          <p:cNvPr id="664596" name="Picture 20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-563" b="64134"/>
          <a:stretch>
            <a:fillRect/>
          </a:stretch>
        </p:blipFill>
        <p:spPr bwMode="auto">
          <a:xfrm>
            <a:off x="7727348" y="2270449"/>
            <a:ext cx="2142757" cy="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7" name="AutoShape 21"/>
          <p:cNvSpPr>
            <a:spLocks noChangeArrowheads="1"/>
          </p:cNvSpPr>
          <p:nvPr/>
        </p:nvSpPr>
        <p:spPr bwMode="auto">
          <a:xfrm rot="10800000">
            <a:off x="7408996" y="2349163"/>
            <a:ext cx="318353" cy="1032022"/>
          </a:xfrm>
          <a:prstGeom prst="downArrow">
            <a:avLst>
              <a:gd name="adj1" fmla="val 50000"/>
              <a:gd name="adj2" fmla="val 81044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pic>
        <p:nvPicPr>
          <p:cNvPr id="664598" name="Picture 22" descr="esquema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0" t="21519" r="22794" b="66534"/>
          <a:stretch>
            <a:fillRect/>
          </a:stretch>
        </p:blipFill>
        <p:spPr bwMode="auto">
          <a:xfrm>
            <a:off x="6695326" y="4016140"/>
            <a:ext cx="475780" cy="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599" name="Text Box 23"/>
          <p:cNvSpPr txBox="1">
            <a:spLocks noChangeArrowheads="1"/>
          </p:cNvSpPr>
          <p:nvPr/>
        </p:nvSpPr>
        <p:spPr bwMode="auto">
          <a:xfrm>
            <a:off x="6219546" y="3699537"/>
            <a:ext cx="2777713" cy="104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</a:t>
            </a:r>
            <a:r>
              <a:rPr lang="en-GB" altLang="en-US" sz="2204" dirty="0" err="1">
                <a:solidFill>
                  <a:srgbClr val="FF0000"/>
                </a:solidFill>
              </a:rPr>
              <a:t>Prof.</a:t>
            </a:r>
            <a:r>
              <a:rPr lang="en-GB" altLang="en-US" sz="2204" dirty="0">
                <a:solidFill>
                  <a:srgbClr val="FF0000"/>
                </a:solidFill>
              </a:rPr>
              <a:t> perturb. </a:t>
            </a:r>
          </a:p>
          <a:p>
            <a:pPr>
              <a:spcBef>
                <a:spcPct val="50000"/>
              </a:spcBef>
            </a:pPr>
            <a:r>
              <a:rPr lang="en-GB" altLang="en-US" sz="2204" dirty="0">
                <a:solidFill>
                  <a:srgbClr val="FF0000"/>
                </a:solidFill>
              </a:rPr>
              <a:t>          </a:t>
            </a:r>
            <a:r>
              <a:rPr lang="en-GB" altLang="en-US" sz="2204" dirty="0" smtClean="0">
                <a:solidFill>
                  <a:srgbClr val="FF0000"/>
                </a:solidFill>
              </a:rPr>
              <a:t>   =  </a:t>
            </a:r>
            <a:r>
              <a:rPr lang="en-GB" altLang="en-US" sz="2204" b="1" dirty="0" err="1" smtClean="0">
                <a:solidFill>
                  <a:srgbClr val="0066CC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66CC"/>
                </a:solidFill>
              </a:rPr>
              <a:t>syn</a:t>
            </a:r>
            <a:r>
              <a:rPr lang="en-GB" altLang="en-US" sz="2645" b="1" dirty="0" err="1" smtClean="0">
                <a:solidFill>
                  <a:srgbClr val="0066CC"/>
                </a:solidFill>
              </a:rPr>
              <a:t>-</a:t>
            </a:r>
            <a:r>
              <a:rPr lang="en-GB" altLang="en-US" sz="2204" b="1" dirty="0" err="1" smtClean="0">
                <a:solidFill>
                  <a:srgbClr val="00FF00"/>
                </a:solidFill>
              </a:rPr>
              <a:t>I</a:t>
            </a:r>
            <a:r>
              <a:rPr lang="en-GB" altLang="en-US" sz="2204" b="1" baseline="56000" dirty="0" err="1" smtClean="0">
                <a:solidFill>
                  <a:srgbClr val="00FF00"/>
                </a:solidFill>
              </a:rPr>
              <a:t>obs</a:t>
            </a:r>
            <a:endParaRPr lang="en-GB" altLang="en-US" sz="2645" b="1" dirty="0">
              <a:solidFill>
                <a:srgbClr val="0066CC"/>
              </a:solidFill>
            </a:endParaRPr>
          </a:p>
        </p:txBody>
      </p:sp>
      <p:sp>
        <p:nvSpPr>
          <p:cNvPr id="664600" name="AutoShape 24"/>
          <p:cNvSpPr>
            <a:spLocks noChangeArrowheads="1"/>
          </p:cNvSpPr>
          <p:nvPr/>
        </p:nvSpPr>
        <p:spPr bwMode="auto">
          <a:xfrm rot="5400000">
            <a:off x="5226881" y="842236"/>
            <a:ext cx="318353" cy="1348625"/>
          </a:xfrm>
          <a:prstGeom prst="downArrow">
            <a:avLst>
              <a:gd name="adj1" fmla="val 50000"/>
              <a:gd name="adj2" fmla="val 105907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1" name="AutoShape 25"/>
          <p:cNvSpPr>
            <a:spLocks noChangeArrowheads="1"/>
          </p:cNvSpPr>
          <p:nvPr/>
        </p:nvSpPr>
        <p:spPr bwMode="auto">
          <a:xfrm rot="16200000">
            <a:off x="5345825" y="3619949"/>
            <a:ext cx="318353" cy="1110735"/>
          </a:xfrm>
          <a:prstGeom prst="downArrow">
            <a:avLst>
              <a:gd name="adj1" fmla="val 50000"/>
              <a:gd name="adj2" fmla="val 87225"/>
            </a:avLst>
          </a:prstGeom>
          <a:solidFill>
            <a:srgbClr val="FF0000"/>
          </a:solidFill>
          <a:ln w="9525">
            <a:solidFill>
              <a:srgbClr val="03030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GB" altLang="en-US" sz="2645">
              <a:solidFill>
                <a:srgbClr val="00FF00"/>
              </a:solidFill>
            </a:endParaRPr>
          </a:p>
        </p:txBody>
      </p:sp>
      <p:sp>
        <p:nvSpPr>
          <p:cNvPr id="664602" name="Oval 26"/>
          <p:cNvSpPr>
            <a:spLocks noChangeArrowheads="1"/>
          </p:cNvSpPr>
          <p:nvPr/>
        </p:nvSpPr>
        <p:spPr bwMode="auto">
          <a:xfrm>
            <a:off x="6108700" y="3614812"/>
            <a:ext cx="2777712" cy="1306438"/>
          </a:xfrm>
          <a:prstGeom prst="ellipse">
            <a:avLst/>
          </a:prstGeom>
          <a:noFill/>
          <a:ln w="38100">
            <a:solidFill>
              <a:srgbClr val="0303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32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1785" y="1368908"/>
            <a:ext cx="48571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sz="2250" spc="10" dirty="0">
                <a:cs typeface="Arial"/>
              </a:rPr>
              <a:t>Inversion </a:t>
            </a:r>
            <a:r>
              <a:rPr sz="2250" spc="5" dirty="0">
                <a:cs typeface="Arial"/>
              </a:rPr>
              <a:t>driven </a:t>
            </a:r>
            <a:r>
              <a:rPr sz="2250" spc="10" dirty="0">
                <a:cs typeface="Arial"/>
              </a:rPr>
              <a:t>by</a:t>
            </a:r>
            <a:r>
              <a:rPr sz="2250" spc="-20" dirty="0">
                <a:cs typeface="Arial"/>
              </a:rPr>
              <a:t> </a:t>
            </a:r>
            <a:r>
              <a:rPr sz="2250" spc="10" dirty="0">
                <a:latin typeface="Symbol"/>
                <a:cs typeface="Symbol"/>
              </a:rPr>
              <a:t></a:t>
            </a:r>
            <a:r>
              <a:rPr sz="2250" spc="15" baseline="25925" dirty="0">
                <a:cs typeface="Arial"/>
              </a:rPr>
              <a:t>2</a:t>
            </a:r>
            <a:r>
              <a:rPr sz="2250" spc="10" dirty="0">
                <a:cs typeface="Arial"/>
              </a:rPr>
              <a:t>-minimization</a:t>
            </a:r>
            <a:endParaRPr sz="225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18" y="3029036"/>
            <a:ext cx="75939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buChar char="•"/>
              <a:tabLst>
                <a:tab pos="367030" algn="l"/>
                <a:tab pos="367665" algn="l"/>
              </a:tabLst>
            </a:pPr>
            <a:r>
              <a:rPr lang="es-ES" sz="2250" spc="5" dirty="0" err="1" smtClean="0">
                <a:cs typeface="Arial"/>
              </a:rPr>
              <a:t>Minimization</a:t>
            </a:r>
            <a:r>
              <a:rPr lang="es-ES" sz="2250" spc="5" dirty="0" smtClean="0">
                <a:cs typeface="Arial"/>
              </a:rPr>
              <a:t>: 2nd </a:t>
            </a:r>
            <a:r>
              <a:rPr lang="es-ES" sz="2250" spc="5" dirty="0" err="1" smtClean="0">
                <a:cs typeface="Arial"/>
              </a:rPr>
              <a:t>order</a:t>
            </a:r>
            <a:r>
              <a:rPr lang="es-ES" sz="2250" spc="5" dirty="0" smtClean="0">
                <a:cs typeface="Arial"/>
              </a:rPr>
              <a:t> </a:t>
            </a:r>
            <a:r>
              <a:rPr sz="2250" spc="5" dirty="0" err="1" smtClean="0">
                <a:cs typeface="Arial"/>
              </a:rPr>
              <a:t>Levenberg</a:t>
            </a:r>
            <a:r>
              <a:rPr sz="2250" spc="5" dirty="0" smtClean="0">
                <a:cs typeface="Arial"/>
              </a:rPr>
              <a:t>-Marquardt</a:t>
            </a:r>
            <a:r>
              <a:rPr sz="2250" spc="60" dirty="0" smtClean="0">
                <a:cs typeface="Arial"/>
              </a:rPr>
              <a:t> </a:t>
            </a:r>
            <a:r>
              <a:rPr sz="2250" spc="5" dirty="0">
                <a:cs typeface="Arial"/>
              </a:rPr>
              <a:t>algorithm</a:t>
            </a:r>
            <a:endParaRPr sz="225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85" y="3485103"/>
            <a:ext cx="75177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80"/>
              </a:spcBef>
              <a:tabLst>
                <a:tab pos="367030" algn="l"/>
                <a:tab pos="367665" algn="l"/>
              </a:tabLst>
            </a:pPr>
            <a:endParaRPr sz="18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996633"/>
              </a:buClr>
              <a:buFont typeface="Arial"/>
              <a:buChar char="–"/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7318" y="1825699"/>
            <a:ext cx="9969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75" dirty="0" smtClean="0">
                <a:latin typeface="Lucida Sans Unicode"/>
                <a:cs typeface="Lucida Sans Unicode"/>
              </a:rPr>
              <a:t> 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835941"/>
            <a:ext cx="7067550" cy="118030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3397250"/>
            <a:ext cx="4286250" cy="781516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3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5142" y="2635250"/>
            <a:ext cx="8541558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Absorption coefficient</a:t>
            </a:r>
            <a:r>
              <a:rPr lang="es-ES" sz="2000" dirty="0" smtClean="0"/>
              <a:t>:            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baseline="-25000" dirty="0" smtClean="0">
                <a:latin typeface="Symbol" panose="05050102010706020507" pitchFamily="18" charset="2"/>
              </a:rPr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= (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+mj-lt"/>
              </a:rPr>
              <a:t>ff</a:t>
            </a:r>
            <a:r>
              <a:rPr lang="es-ES" sz="3200" i="1" baseline="-25000" dirty="0" smtClean="0">
                <a:latin typeface="+mj-lt"/>
              </a:rPr>
              <a:t>   +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/>
              <a:t>b</a:t>
            </a:r>
            <a:r>
              <a:rPr lang="es-ES" sz="3200" i="1" baseline="-25000" dirty="0" err="1" smtClean="0"/>
              <a:t>f</a:t>
            </a:r>
            <a:r>
              <a:rPr lang="es-ES" sz="3200" i="1" baseline="-25000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) </a:t>
            </a:r>
            <a:r>
              <a:rPr lang="es-ES" sz="3200" i="1" dirty="0" smtClean="0"/>
              <a:t>+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solidFill>
                  <a:srgbClr val="FF0000"/>
                </a:solidFill>
              </a:rPr>
              <a:t>bb</a:t>
            </a:r>
            <a:r>
              <a:rPr lang="es-ES" sz="3200" i="1" dirty="0" smtClean="0"/>
              <a:t> </a:t>
            </a:r>
            <a:r>
              <a:rPr lang="es-ES" sz="3200" i="1" dirty="0" smtClean="0">
                <a:latin typeface="Symbol" panose="05050102010706020507" pitchFamily="18" charset="2"/>
              </a:rPr>
              <a:t>f(n)</a:t>
            </a:r>
          </a:p>
          <a:p>
            <a:pPr>
              <a:lnSpc>
                <a:spcPct val="150000"/>
              </a:lnSpc>
            </a:pPr>
            <a:r>
              <a:rPr lang="es-ES" sz="3200" baseline="-25000" dirty="0" smtClean="0"/>
              <a:t>                       </a:t>
            </a:r>
            <a:r>
              <a:rPr lang="es-ES" sz="3200" baseline="-25000" dirty="0">
                <a:latin typeface="Symbol" panose="05050102010706020507" pitchFamily="18" charset="2"/>
              </a:rPr>
              <a:t> </a:t>
            </a:r>
            <a:r>
              <a:rPr lang="es-ES" sz="3200" baseline="-25000" dirty="0" smtClean="0">
                <a:latin typeface="Symbol" panose="05050102010706020507" pitchFamily="18" charset="2"/>
              </a:rPr>
              <a:t>                                              </a:t>
            </a:r>
            <a:r>
              <a:rPr lang="es-ES" sz="32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rgbClr val="0070C0"/>
                </a:solidFill>
              </a:rPr>
              <a:t>c</a:t>
            </a:r>
            <a:endParaRPr lang="es-ES" sz="3200" i="1" baseline="-25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Emission</a:t>
            </a:r>
            <a:r>
              <a:rPr lang="es-ES" sz="2000" dirty="0" smtClean="0"/>
              <a:t>:                                      </a:t>
            </a:r>
            <a:r>
              <a:rPr lang="es-ES" sz="3200" i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s-ES" sz="3200" i="1" baseline="-250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s-ES" sz="3200" i="1" baseline="-25000" dirty="0" smtClean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" name="Cerrar llave 2"/>
          <p:cNvSpPr/>
          <p:nvPr/>
        </p:nvSpPr>
        <p:spPr>
          <a:xfrm rot="5400000">
            <a:off x="5346700" y="2559050"/>
            <a:ext cx="228600" cy="1600200"/>
          </a:xfrm>
          <a:prstGeom prst="rightBrace">
            <a:avLst>
              <a:gd name="adj1" fmla="val 950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499745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endParaRPr lang="es-ES" sz="2000" dirty="0" smtClean="0"/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213100" y="6266280"/>
          <a:ext cx="1912571" cy="9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0" name="Ecuación" r:id="rId4" imgW="799920" imgH="393480" progId="Equation.3">
                  <p:embed/>
                </p:oleObj>
              </mc:Choice>
              <mc:Fallback>
                <p:oleObj name="Ecuación" r:id="rId4" imgW="799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3100" y="6266280"/>
                        <a:ext cx="1912571" cy="9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>
            <a:off x="5194300" y="675005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39494"/>
              </p:ext>
            </p:extLst>
          </p:nvPr>
        </p:nvGraphicFramePr>
        <p:xfrm>
          <a:off x="6337300" y="6292850"/>
          <a:ext cx="33670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1" name="Ecuación" r:id="rId6" imgW="1409400" imgH="330120" progId="Equation.3">
                  <p:embed/>
                </p:oleObj>
              </mc:Choice>
              <mc:Fallback>
                <p:oleObj name="Ecuación" r:id="rId6" imgW="140940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7300" y="6292850"/>
                        <a:ext cx="3367087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15142" y="4989770"/>
            <a:ext cx="97607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</a:t>
            </a:r>
            <a:r>
              <a:rPr lang="es-ES" sz="2000" dirty="0" smtClean="0"/>
              <a:t> </a:t>
            </a:r>
            <a:r>
              <a:rPr lang="en-US" sz="2000" dirty="0" smtClean="0"/>
              <a:t>depth</a:t>
            </a:r>
            <a:r>
              <a:rPr lang="es-ES" sz="2000" dirty="0" smtClean="0"/>
              <a:t>:                        </a:t>
            </a:r>
            <a:r>
              <a:rPr lang="es-ES" sz="3200" i="1" dirty="0" err="1" smtClean="0"/>
              <a:t>d</a:t>
            </a:r>
            <a:r>
              <a:rPr lang="es-ES" sz="3200" i="1" dirty="0" err="1" smtClean="0"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>
                <a:latin typeface="Symbol" panose="05050102010706020507" pitchFamily="18" charset="2"/>
              </a:rPr>
              <a:t>= - </a:t>
            </a:r>
            <a:r>
              <a:rPr lang="es-ES" sz="3200" i="1" dirty="0" err="1" smtClean="0">
                <a:latin typeface="Symbol" panose="05050102010706020507" pitchFamily="18" charset="2"/>
              </a:rPr>
              <a:t>c</a:t>
            </a:r>
            <a:r>
              <a:rPr lang="es-ES" sz="3200" i="1" baseline="-25000" dirty="0" err="1" smtClean="0">
                <a:latin typeface="Symbol" panose="05050102010706020507" pitchFamily="18" charset="2"/>
              </a:rPr>
              <a:t>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ds</a:t>
            </a:r>
            <a:r>
              <a:rPr lang="es-ES" sz="3200" i="1" dirty="0" smtClean="0"/>
              <a:t>   </a:t>
            </a:r>
            <a:r>
              <a:rPr lang="es-ES" sz="2000" dirty="0" smtClean="0"/>
              <a:t>(</a:t>
            </a:r>
            <a:r>
              <a:rPr lang="es-ES" sz="2000" dirty="0" err="1" smtClean="0"/>
              <a:t>number</a:t>
            </a:r>
            <a:r>
              <a:rPr lang="es-ES" sz="2000" dirty="0" smtClean="0"/>
              <a:t> of mean free </a:t>
            </a:r>
            <a:r>
              <a:rPr lang="es-ES" sz="2000" dirty="0" err="1" smtClean="0"/>
              <a:t>path</a:t>
            </a:r>
            <a:r>
              <a:rPr lang="es-ES" sz="2000" dirty="0" smtClean="0"/>
              <a:t> at </a:t>
            </a:r>
            <a:r>
              <a:rPr lang="es-ES" sz="2000" dirty="0" smtClean="0">
                <a:latin typeface="Symbol" panose="05050102010706020507" pitchFamily="18" charset="2"/>
              </a:rPr>
              <a:t>n</a:t>
            </a:r>
            <a:r>
              <a:rPr lang="es-ES" sz="2000" dirty="0" smtClean="0"/>
              <a:t>)</a:t>
            </a:r>
          </a:p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number</a:t>
            </a:r>
            <a:r>
              <a:rPr lang="es-ES" sz="2000" dirty="0"/>
              <a:t> of mean free </a:t>
            </a:r>
            <a:r>
              <a:rPr lang="es-ES" sz="2000" dirty="0" err="1"/>
              <a:t>path</a:t>
            </a:r>
            <a:r>
              <a:rPr lang="es-ES" sz="2000" dirty="0"/>
              <a:t> at </a:t>
            </a:r>
            <a:r>
              <a:rPr lang="es-ES" sz="2000" dirty="0" smtClean="0"/>
              <a:t>continuum)</a:t>
            </a:r>
            <a:endParaRPr lang="es-ES" sz="2000" dirty="0"/>
          </a:p>
          <a:p>
            <a:endParaRPr lang="es-ES" sz="2000" dirty="0"/>
          </a:p>
          <a:p>
            <a:r>
              <a:rPr lang="en-US" sz="2000" dirty="0" smtClean="0"/>
              <a:t>Suppose no emission  </a:t>
            </a:r>
            <a:r>
              <a:rPr lang="es-ES" sz="2000" dirty="0" smtClean="0"/>
              <a:t>:  </a:t>
            </a:r>
            <a:endParaRPr lang="en-US" sz="2000" dirty="0"/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349745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2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78380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3" name="Ecuación" r:id="rId10" imgW="114120" imgH="215640" progId="Equation.3">
                  <p:embed/>
                </p:oleObj>
              </mc:Choice>
              <mc:Fallback>
                <p:oleObj name="Ecuación" r:id="rId10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64028"/>
              </p:ext>
            </p:extLst>
          </p:nvPr>
        </p:nvGraphicFramePr>
        <p:xfrm>
          <a:off x="5289550" y="3668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4" name="Ecuación" r:id="rId12" imgW="114120" imgH="215640" progId="Equation.3">
                  <p:embed/>
                </p:oleObj>
              </mc:Choice>
              <mc:Fallback>
                <p:oleObj name="Ecuación" r:id="rId12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366871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54" name="Group 18"/>
          <p:cNvGrpSpPr>
            <a:grpSpLocks/>
          </p:cNvGrpSpPr>
          <p:nvPr/>
        </p:nvGrpSpPr>
        <p:grpSpPr bwMode="auto">
          <a:xfrm>
            <a:off x="683772" y="1178994"/>
            <a:ext cx="9266382" cy="2161117"/>
            <a:chOff x="288" y="576"/>
            <a:chExt cx="4800" cy="960"/>
          </a:xfrm>
        </p:grpSpPr>
        <p:pic>
          <p:nvPicPr>
            <p:cNvPr id="475142" name="Picture 6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21852" r="12752" b="59145"/>
            <a:stretch>
              <a:fillRect/>
            </a:stretch>
          </p:blipFill>
          <p:spPr bwMode="auto">
            <a:xfrm>
              <a:off x="288" y="576"/>
              <a:ext cx="2688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6" name="Text Box 10"/>
            <p:cNvSpPr txBox="1">
              <a:spLocks noChangeArrowheads="1"/>
            </p:cNvSpPr>
            <p:nvPr/>
          </p:nvSpPr>
          <p:spPr bwMode="auto">
            <a:xfrm>
              <a:off x="3264" y="960"/>
              <a:ext cx="18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altLang="en-US" sz="2204" dirty="0"/>
                <a:t>Least squares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812800" y="4997451"/>
            <a:ext cx="7924799" cy="1828799"/>
            <a:chOff x="812800" y="4997451"/>
            <a:chExt cx="7924799" cy="1828799"/>
          </a:xfrm>
        </p:grpSpPr>
        <p:pic>
          <p:nvPicPr>
            <p:cNvPr id="475149" name="Picture 13" descr="ecuaciones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0" t="74109" r="12752" b="18289"/>
            <a:stretch>
              <a:fillRect/>
            </a:stretch>
          </p:blipFill>
          <p:spPr bwMode="auto">
            <a:xfrm>
              <a:off x="812800" y="5149850"/>
              <a:ext cx="7924799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55" name="Oval 19"/>
            <p:cNvSpPr>
              <a:spLocks noChangeArrowheads="1"/>
            </p:cNvSpPr>
            <p:nvPr/>
          </p:nvSpPr>
          <p:spPr bwMode="auto">
            <a:xfrm>
              <a:off x="2374901" y="4997451"/>
              <a:ext cx="4724400" cy="1828799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83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08300" y="3321050"/>
            <a:ext cx="3276600" cy="922311"/>
            <a:chOff x="2908300" y="3321050"/>
            <a:chExt cx="3276600" cy="922311"/>
          </a:xfrm>
        </p:grpSpPr>
        <p:pic>
          <p:nvPicPr>
            <p:cNvPr id="13" name="Picture 13" descr="ecuaciones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77" t="75534" r="33713" b="18764"/>
            <a:stretch/>
          </p:blipFill>
          <p:spPr bwMode="auto">
            <a:xfrm>
              <a:off x="2908300" y="3328961"/>
              <a:ext cx="1371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4279900" y="3321050"/>
              <a:ext cx="1905000" cy="914400"/>
              <a:chOff x="4279900" y="3321050"/>
              <a:chExt cx="1905000" cy="914400"/>
            </a:xfrm>
          </p:grpSpPr>
          <p:pic>
            <p:nvPicPr>
              <p:cNvPr id="11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17" t="75534" r="60456" b="18764"/>
              <a:stretch/>
            </p:blipFill>
            <p:spPr bwMode="auto">
              <a:xfrm>
                <a:off x="5422900" y="3321050"/>
                <a:ext cx="7620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ecuaciones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1" t="76507" r="52301" b="19216"/>
              <a:stretch/>
            </p:blipFill>
            <p:spPr bwMode="auto">
              <a:xfrm>
                <a:off x="5041900" y="3473450"/>
                <a:ext cx="550127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CuadroTexto 4"/>
              <p:cNvSpPr txBox="1"/>
              <p:nvPr/>
            </p:nvSpPr>
            <p:spPr>
              <a:xfrm>
                <a:off x="4279900" y="3416311"/>
                <a:ext cx="769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000" dirty="0" smtClean="0"/>
                  <a:t>= -</a:t>
                </a:r>
                <a:endParaRPr lang="en-US" sz="4000" dirty="0"/>
              </a:p>
            </p:txBody>
          </p:sp>
        </p:grpSp>
      </p:grpSp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578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4" name="Picture 10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08482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477200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477201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  <p:pic>
        <p:nvPicPr>
          <p:cNvPr id="477203" name="Picture 19" descr="no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4" y="2936891"/>
            <a:ext cx="6711642" cy="4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3706318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0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5" name="Text Box 13"/>
          <p:cNvSpPr txBox="1">
            <a:spLocks noChangeArrowheads="1"/>
          </p:cNvSpPr>
          <p:nvPr/>
        </p:nvSpPr>
        <p:spPr bwMode="auto">
          <a:xfrm>
            <a:off x="855242" y="3987759"/>
            <a:ext cx="8983839" cy="89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3085" i="1" dirty="0">
                <a:solidFill>
                  <a:srgbClr val="FF99CC"/>
                </a:solidFill>
              </a:rPr>
              <a:t>A </a:t>
            </a:r>
            <a:r>
              <a:rPr lang="en-GB" altLang="en-US" sz="3085" i="1" dirty="0">
                <a:solidFill>
                  <a:srgbClr val="FF99CC"/>
                </a:solidFill>
              </a:rPr>
              <a:t>=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i="1" baseline="70000" dirty="0">
                <a:solidFill>
                  <a:srgbClr val="66FF66"/>
                </a:solidFill>
              </a:rPr>
              <a:t>T</a:t>
            </a:r>
            <a:r>
              <a:rPr lang="en-GB" altLang="en-US" sz="2204" baseline="70000" dirty="0">
                <a:solidFill>
                  <a:srgbClr val="66FF66"/>
                </a:solidFill>
              </a:rPr>
              <a:t>   </a:t>
            </a:r>
            <a:r>
              <a:rPr lang="en-GB" altLang="en-US" sz="2204" dirty="0"/>
              <a:t>with 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3085" i="1" dirty="0">
                <a:solidFill>
                  <a:srgbClr val="66FF66"/>
                </a:solidFill>
              </a:rPr>
              <a:t>U </a:t>
            </a:r>
            <a:r>
              <a:rPr lang="en-GB" altLang="en-US" sz="2204" dirty="0"/>
              <a:t>&amp; </a:t>
            </a:r>
            <a:r>
              <a:rPr lang="en-GB" altLang="en-US" sz="3085" i="1" dirty="0">
                <a:solidFill>
                  <a:srgbClr val="66FF66"/>
                </a:solidFill>
              </a:rPr>
              <a:t>V</a:t>
            </a:r>
            <a:r>
              <a:rPr lang="en-GB" altLang="en-US" sz="2204" dirty="0">
                <a:solidFill>
                  <a:srgbClr val="66FF66"/>
                </a:solidFill>
              </a:rPr>
              <a:t> </a:t>
            </a:r>
            <a:r>
              <a:rPr lang="en-GB" altLang="en-US" sz="2204" dirty="0"/>
              <a:t> </a:t>
            </a:r>
            <a:r>
              <a:rPr lang="en-GB" altLang="en-US" sz="2204" dirty="0" err="1"/>
              <a:t>ortonormal</a:t>
            </a:r>
            <a:r>
              <a:rPr lang="en-GB" altLang="en-US" sz="2204" dirty="0"/>
              <a:t> matrix                                   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GB" altLang="en-US" sz="2204" dirty="0"/>
              <a:t>                                   y </a:t>
            </a:r>
            <a:r>
              <a:rPr lang="en-GB" altLang="en-US" sz="3085" i="1" dirty="0">
                <a:solidFill>
                  <a:srgbClr val="9966FF"/>
                </a:solidFill>
              </a:rPr>
              <a:t>W </a:t>
            </a:r>
            <a:r>
              <a:rPr lang="en-GB" altLang="en-US" sz="2204" dirty="0"/>
              <a:t>=diagonal(</a:t>
            </a:r>
            <a:r>
              <a:rPr lang="en-GB" altLang="en-US" sz="1983" i="1" dirty="0" err="1">
                <a:solidFill>
                  <a:srgbClr val="9966FF"/>
                </a:solidFill>
              </a:rPr>
              <a:t>W</a:t>
            </a:r>
            <a:r>
              <a:rPr lang="en-GB" altLang="en-US" sz="1983" i="1" baseline="-15000" dirty="0" err="1">
                <a:solidFill>
                  <a:srgbClr val="9966FF"/>
                </a:solidFill>
              </a:rPr>
              <a:t>j</a:t>
            </a:r>
            <a:r>
              <a:rPr lang="en-GB" altLang="en-US" sz="1983" i="1" baseline="-15000" dirty="0">
                <a:solidFill>
                  <a:srgbClr val="9966FF"/>
                </a:solidFill>
              </a:rPr>
              <a:t> j </a:t>
            </a:r>
            <a:r>
              <a:rPr lang="en-GB" altLang="en-US" sz="2204" dirty="0"/>
              <a:t>)</a:t>
            </a:r>
          </a:p>
        </p:txBody>
      </p:sp>
      <p:sp>
        <p:nvSpPr>
          <p:cNvPr id="479246" name="Text Box 14"/>
          <p:cNvSpPr txBox="1">
            <a:spLocks noChangeArrowheads="1"/>
          </p:cNvSpPr>
          <p:nvPr/>
        </p:nvSpPr>
        <p:spPr bwMode="auto">
          <a:xfrm>
            <a:off x="812800" y="5522193"/>
            <a:ext cx="8983839" cy="127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3085" i="1">
                <a:solidFill>
                  <a:srgbClr val="FF99CC"/>
                </a:solidFill>
              </a:rPr>
              <a:t>A</a:t>
            </a:r>
            <a:r>
              <a:rPr lang="es-ES_tradnl" altLang="en-US" sz="2204" i="1" baseline="70000">
                <a:solidFill>
                  <a:srgbClr val="FF99CC"/>
                </a:solidFill>
              </a:rPr>
              <a:t>-1</a:t>
            </a:r>
            <a:r>
              <a:rPr lang="es-ES_tradnl" altLang="en-US" sz="3085" i="1">
                <a:solidFill>
                  <a:srgbClr val="FF99CC"/>
                </a:solidFill>
              </a:rPr>
              <a:t>= </a:t>
            </a:r>
            <a:r>
              <a:rPr lang="es-ES_tradnl" altLang="en-US" sz="3085" i="1">
                <a:solidFill>
                  <a:srgbClr val="66FF66"/>
                </a:solidFill>
              </a:rPr>
              <a:t>V</a:t>
            </a:r>
            <a:r>
              <a:rPr lang="es-ES_tradnl" altLang="en-US" sz="2204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3085" i="1">
                <a:solidFill>
                  <a:srgbClr val="66FF66"/>
                </a:solidFill>
              </a:rPr>
              <a:t>U </a:t>
            </a:r>
            <a:r>
              <a:rPr lang="es-ES_tradnl" altLang="en-US" sz="2204" i="1" baseline="70000">
                <a:solidFill>
                  <a:srgbClr val="66FF66"/>
                </a:solidFill>
              </a:rPr>
              <a:t>T</a:t>
            </a:r>
            <a:r>
              <a:rPr lang="es-ES_tradnl" altLang="en-US" sz="3085" i="1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with 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204"/>
              <a:t>=diagonal(</a:t>
            </a:r>
            <a:r>
              <a:rPr lang="es-ES_tradnl" altLang="en-US" sz="1983">
                <a:solidFill>
                  <a:srgbClr val="9966FF"/>
                </a:solidFill>
              </a:rPr>
              <a:t>1</a:t>
            </a:r>
            <a:r>
              <a:rPr lang="es-ES_tradnl" altLang="en-US" sz="1983" i="1">
                <a:solidFill>
                  <a:srgbClr val="9966FF"/>
                </a:solidFill>
              </a:rPr>
              <a:t>/W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2204"/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s-ES_tradnl" altLang="en-US" sz="2204"/>
              <a:t>                           but doing </a:t>
            </a:r>
            <a:r>
              <a:rPr lang="es-ES_tradnl" altLang="en-US" sz="2645">
                <a:solidFill>
                  <a:srgbClr val="9966FF"/>
                </a:solidFill>
              </a:rPr>
              <a:t>(</a:t>
            </a:r>
            <a:r>
              <a:rPr lang="es-ES_tradnl" altLang="en-US" sz="3085" i="1">
                <a:solidFill>
                  <a:srgbClr val="9966FF"/>
                </a:solidFill>
              </a:rPr>
              <a:t>W </a:t>
            </a:r>
            <a:r>
              <a:rPr lang="es-ES_tradnl" altLang="en-US" sz="2204" i="1" baseline="70000">
                <a:solidFill>
                  <a:srgbClr val="9966FF"/>
                </a:solidFill>
              </a:rPr>
              <a:t>-1</a:t>
            </a:r>
            <a:r>
              <a:rPr lang="es-ES_tradnl" altLang="en-US" sz="2204" baseline="70000">
                <a:solidFill>
                  <a:srgbClr val="66FF66"/>
                </a:solidFill>
              </a:rPr>
              <a:t> </a:t>
            </a:r>
            <a:r>
              <a:rPr lang="es-ES_tradnl" altLang="en-US" sz="2645">
                <a:solidFill>
                  <a:srgbClr val="9966FF"/>
                </a:solidFill>
              </a:rPr>
              <a:t>)</a:t>
            </a:r>
            <a:r>
              <a:rPr lang="es-ES_tradnl" altLang="en-US" sz="2204" i="1" baseline="-15000">
                <a:solidFill>
                  <a:srgbClr val="9966FF"/>
                </a:solidFill>
              </a:rPr>
              <a:t>j j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 </a:t>
            </a:r>
            <a:r>
              <a:rPr lang="es-ES_tradnl" altLang="en-US" sz="2204">
                <a:solidFill>
                  <a:srgbClr val="9966FF"/>
                </a:solidFill>
              </a:rPr>
              <a:t>=0</a:t>
            </a:r>
            <a:r>
              <a:rPr lang="es-ES_tradnl" altLang="en-US" sz="2204"/>
              <a:t>    si  </a:t>
            </a:r>
            <a:r>
              <a:rPr lang="es-ES_tradnl" altLang="en-US" sz="1983" i="1">
                <a:solidFill>
                  <a:srgbClr val="9966FF"/>
                </a:solidFill>
              </a:rPr>
              <a:t>W</a:t>
            </a:r>
            <a:r>
              <a:rPr lang="es-ES_tradnl" altLang="en-US" sz="1983" i="1" baseline="-15000">
                <a:solidFill>
                  <a:srgbClr val="9966FF"/>
                </a:solidFill>
              </a:rPr>
              <a:t>j j </a:t>
            </a:r>
            <a:r>
              <a:rPr lang="es-ES_tradnl" altLang="en-US" sz="1983">
                <a:solidFill>
                  <a:srgbClr val="9966FF"/>
                </a:solidFill>
                <a:sym typeface="Symbol" panose="05050102010706020507" pitchFamily="18" charset="2"/>
              </a:rPr>
              <a:t> 0</a:t>
            </a:r>
            <a:endParaRPr lang="es-ES_tradnl" altLang="en-US" sz="1983" i="1" baseline="-15000">
              <a:solidFill>
                <a:srgbClr val="9966FF"/>
              </a:solidFill>
            </a:endParaRPr>
          </a:p>
        </p:txBody>
      </p:sp>
      <p:pic>
        <p:nvPicPr>
          <p:cNvPr id="479249" name="Picture 17" descr="ecuacion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009" r="31544" b="18289"/>
          <a:stretch>
            <a:fillRect/>
          </a:stretch>
        </p:blipFill>
        <p:spPr bwMode="auto">
          <a:xfrm>
            <a:off x="812800" y="1315391"/>
            <a:ext cx="3106561" cy="7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9252" name="AutoShape 20"/>
          <p:cNvSpPr>
            <a:spLocks/>
          </p:cNvSpPr>
          <p:nvPr/>
        </p:nvSpPr>
        <p:spPr bwMode="auto">
          <a:xfrm>
            <a:off x="7312378" y="1263650"/>
            <a:ext cx="167922" cy="839611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83"/>
          </a:p>
        </p:txBody>
      </p:sp>
      <p:sp>
        <p:nvSpPr>
          <p:cNvPr id="479242" name="Text Box 10"/>
          <p:cNvSpPr txBox="1">
            <a:spLocks noChangeArrowheads="1"/>
          </p:cNvSpPr>
          <p:nvPr/>
        </p:nvSpPr>
        <p:spPr bwMode="auto">
          <a:xfrm>
            <a:off x="712611" y="2888513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2) </a:t>
            </a:r>
            <a:r>
              <a:rPr lang="en-GB" altLang="en-US" sz="2204" dirty="0"/>
              <a:t>Singularities elimination through SVD (Singular Value Decomposition)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3128" y="1343378"/>
            <a:ext cx="2686756" cy="56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 err="1"/>
              <a:t>inverting</a:t>
            </a:r>
            <a:r>
              <a:rPr lang="es-ES_tradnl" altLang="en-US" sz="2204" dirty="0"/>
              <a:t> </a:t>
            </a:r>
            <a:r>
              <a:rPr lang="es-ES_tradnl" altLang="en-US" sz="3085" i="1" dirty="0">
                <a:solidFill>
                  <a:srgbClr val="FF99CC"/>
                </a:solidFill>
              </a:rPr>
              <a:t>A</a:t>
            </a:r>
            <a:endParaRPr lang="es-ES_tradnl" altLang="en-US" sz="2204" dirty="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361768" y="1175456"/>
            <a:ext cx="2434872" cy="9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</a:t>
            </a:r>
            <a:r>
              <a:rPr lang="es-ES_tradnl" altLang="en-US" sz="2204" dirty="0" err="1"/>
              <a:t>Very</a:t>
            </a:r>
            <a:r>
              <a:rPr lang="es-ES_tradnl" altLang="en-US" sz="2204" dirty="0"/>
              <a:t> </a:t>
            </a:r>
            <a:r>
              <a:rPr lang="es-ES_tradnl" altLang="en-US" sz="2204" dirty="0" err="1"/>
              <a:t>large</a:t>
            </a:r>
            <a:r>
              <a:rPr lang="es-ES_tradnl" altLang="en-US" sz="2204" dirty="0"/>
              <a:t> (1)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_tradnl" altLang="en-US" sz="2204" dirty="0"/>
              <a:t> Singular (2)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2611" y="2482850"/>
            <a:ext cx="9739489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_tradnl" altLang="en-US" sz="2204" dirty="0"/>
              <a:t>1) </a:t>
            </a:r>
            <a:r>
              <a:rPr lang="en-GB" altLang="en-US" sz="2204" dirty="0"/>
              <a:t>Sequential increase of unknown number</a:t>
            </a:r>
          </a:p>
        </p:txBody>
      </p:sp>
    </p:spTree>
    <p:extLst>
      <p:ext uri="{BB962C8B-B14F-4D97-AF65-F5344CB8AC3E}">
        <p14:creationId xmlns:p14="http://schemas.microsoft.com/office/powerpoint/2010/main" val="46127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5" grpId="0" autoUpdateAnimBg="0"/>
      <p:bldP spid="479246" grpId="0" autoUpdateAnimBg="0"/>
      <p:bldP spid="18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t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497" r="20805" b="10095"/>
          <a:stretch>
            <a:fillRect/>
          </a:stretch>
        </p:blipFill>
        <p:spPr bwMode="auto">
          <a:xfrm>
            <a:off x="1003462" y="953309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5743766" y="2111273"/>
            <a:ext cx="1903119" cy="397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The “real” SUN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5743767" y="5628893"/>
            <a:ext cx="2618537" cy="702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>
                <a:solidFill>
                  <a:srgbClr val="C00000"/>
                </a:solidFill>
              </a:rPr>
              <a:t>Synthetic “observations”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39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763" name="Picture 3" descr="t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20805" b="10689"/>
          <a:stretch>
            <a:fillRect/>
          </a:stretch>
        </p:blipFill>
        <p:spPr bwMode="auto">
          <a:xfrm>
            <a:off x="825045" y="923572"/>
            <a:ext cx="4484923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9764" name="Text Box 4"/>
          <p:cNvSpPr txBox="1">
            <a:spLocks noChangeArrowheads="1"/>
          </p:cNvSpPr>
          <p:nvPr/>
        </p:nvSpPr>
        <p:spPr bwMode="auto">
          <a:xfrm>
            <a:off x="5743767" y="2111273"/>
            <a:ext cx="2142757" cy="3974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>
                <a:solidFill>
                  <a:srgbClr val="FFFF00"/>
                </a:solidFill>
              </a:rPr>
              <a:t>Initial guess model</a:t>
            </a:r>
          </a:p>
        </p:txBody>
      </p:sp>
      <p:pic>
        <p:nvPicPr>
          <p:cNvPr id="629765" name="Picture 5" descr="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0903" r="20805" b="10689"/>
          <a:stretch>
            <a:fillRect/>
          </a:stretch>
        </p:blipFill>
        <p:spPr bwMode="auto">
          <a:xfrm>
            <a:off x="5267987" y="921823"/>
            <a:ext cx="4421952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89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1" name="Picture 3" descr="t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903" r="19463" b="10689"/>
          <a:stretch>
            <a:fillRect/>
          </a:stretch>
        </p:blipFill>
        <p:spPr bwMode="auto">
          <a:xfrm>
            <a:off x="744583" y="843109"/>
            <a:ext cx="4605616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2" name="Picture 4" descr="t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1852" r="19463" b="10689"/>
          <a:stretch>
            <a:fillRect/>
          </a:stretch>
        </p:blipFill>
        <p:spPr bwMode="auto">
          <a:xfrm>
            <a:off x="5449903" y="921823"/>
            <a:ext cx="457762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255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508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t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0546" r="20805" b="11046"/>
          <a:stretch>
            <a:fillRect/>
          </a:stretch>
        </p:blipFill>
        <p:spPr bwMode="auto">
          <a:xfrm>
            <a:off x="744583" y="923572"/>
            <a:ext cx="4514658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59" name="Picture 3" descr="t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2446" r="20805" b="10095"/>
          <a:stretch>
            <a:fillRect/>
          </a:stretch>
        </p:blipFill>
        <p:spPr bwMode="auto">
          <a:xfrm>
            <a:off x="5187525" y="923572"/>
            <a:ext cx="4579379" cy="6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782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718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00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24230"/>
              </p:ext>
            </p:extLst>
          </p:nvPr>
        </p:nvGraphicFramePr>
        <p:xfrm>
          <a:off x="2222501" y="3833450"/>
          <a:ext cx="2438400" cy="101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" name="Ecuación" r:id="rId4" imgW="1041120" imgH="431640" progId="Equation.3">
                  <p:embed/>
                </p:oleObj>
              </mc:Choice>
              <mc:Fallback>
                <p:oleObj name="Ecuación" r:id="rId4" imgW="1041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1" y="3833450"/>
                        <a:ext cx="2438400" cy="101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" name="Ecuación" r:id="rId6" imgW="1015920" imgH="393480" progId="Equation.3">
                  <p:embed/>
                </p:oleObj>
              </mc:Choice>
              <mc:Fallback>
                <p:oleObj name="Ecuación" r:id="rId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2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459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700" y="11112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Unicity?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0"/>
            <a:ext cx="8568000" cy="6120000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608358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024889" lvl="2">
              <a:spcBef>
                <a:spcPts val="560"/>
              </a:spcBef>
            </a:pP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4: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2800" spc="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800" spc="10" dirty="0">
                <a:solidFill>
                  <a:schemeClr val="bg1"/>
                </a:solidFill>
                <a:latin typeface="Arial"/>
                <a:cs typeface="Arial"/>
              </a:rPr>
              <a:t>SIR </a:t>
            </a:r>
            <a:r>
              <a:rPr lang="es-ES" sz="2800" spc="10" dirty="0" err="1" smtClean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lang="es-ES" sz="22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3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7880781" cy="75565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8" name="CuadroTexto 7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2,1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4,2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6,3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10" name="Conector recto 9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Conector recto 3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5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7853880" cy="75565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547100" y="1644650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394700" y="349250"/>
            <a:ext cx="1981200" cy="1477328"/>
            <a:chOff x="8394700" y="349250"/>
            <a:chExt cx="1981200" cy="1477328"/>
          </a:xfrm>
        </p:grpSpPr>
        <p:sp>
          <p:nvSpPr>
            <p:cNvPr id="6" name="CuadroTexto 5"/>
            <p:cNvSpPr txBox="1"/>
            <p:nvPr/>
          </p:nvSpPr>
          <p:spPr>
            <a:xfrm>
              <a:off x="8394700" y="349250"/>
              <a:ext cx="1981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nodes(T, B)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7,5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9,7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   Automatic</a:t>
              </a:r>
            </a:p>
            <a:p>
              <a:r>
                <a:rPr lang="en-US" dirty="0" smtClean="0"/>
                <a:t>            Observation</a:t>
              </a:r>
              <a:endParaRPr lang="en-US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8547100" y="806450"/>
              <a:ext cx="533400" cy="609600"/>
              <a:chOff x="8547100" y="806450"/>
              <a:chExt cx="533400" cy="609600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8547100" y="1416050"/>
                <a:ext cx="53340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/>
              <p:cNvCxnSpPr/>
              <p:nvPr/>
            </p:nvCxnSpPr>
            <p:spPr>
              <a:xfrm>
                <a:off x="8547100" y="1111250"/>
                <a:ext cx="5334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547100" y="806450"/>
                <a:ext cx="533400" cy="0"/>
              </a:xfrm>
              <a:prstGeom prst="line">
                <a:avLst/>
              </a:prstGeom>
              <a:ln w="19050">
                <a:solidFill>
                  <a:srgbClr val="2CF4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484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ito_4_Stok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9938"/>
            <a:ext cx="10693400" cy="6015037"/>
          </a:xfrm>
          <a:prstGeom prst="rect">
            <a:avLst/>
          </a:prstGeom>
        </p:spPr>
      </p:pic>
      <p:pic>
        <p:nvPicPr>
          <p:cNvPr id="5" name="Hito_4_Stok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71601" y="0"/>
            <a:ext cx="1343377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1220362" y="1159714"/>
            <a:ext cx="7936337" cy="3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983" dirty="0" smtClean="0"/>
              <a:t>Some </a:t>
            </a:r>
            <a:r>
              <a:rPr lang="en-GB" altLang="en-US" sz="1983" dirty="0"/>
              <a:t>Reviews: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Socas</a:t>
            </a:r>
            <a:r>
              <a:rPr lang="en-GB" altLang="en-US" sz="1983" dirty="0"/>
              <a:t> Navarro (2001)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 236, 487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del Toro </a:t>
            </a:r>
            <a:r>
              <a:rPr lang="en-GB" altLang="en-US" sz="1983" dirty="0" err="1"/>
              <a:t>Iniesta</a:t>
            </a:r>
            <a:r>
              <a:rPr lang="en-GB" altLang="en-US" sz="1983" dirty="0"/>
              <a:t> (2003) </a:t>
            </a:r>
            <a:r>
              <a:rPr lang="en-GB" altLang="en-US" sz="1983" dirty="0" err="1">
                <a:solidFill>
                  <a:srgbClr val="000000"/>
                </a:solidFill>
              </a:rPr>
              <a:t>Astronomische</a:t>
            </a: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 err="1">
                <a:solidFill>
                  <a:srgbClr val="000000"/>
                </a:solidFill>
              </a:rPr>
              <a:t>Nachrichten</a:t>
            </a:r>
            <a:r>
              <a:rPr lang="en-GB" altLang="en-US" sz="1983" dirty="0">
                <a:solidFill>
                  <a:srgbClr val="000000"/>
                </a:solidFill>
              </a:rPr>
              <a:t> 324, 383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/>
              <a:t>Bellot</a:t>
            </a:r>
            <a:r>
              <a:rPr lang="en-GB" altLang="en-US" sz="1983" dirty="0"/>
              <a:t> Rubio (2006) </a:t>
            </a:r>
            <a:r>
              <a:rPr lang="en-GB" altLang="en-US" sz="1983" dirty="0">
                <a:solidFill>
                  <a:srgbClr val="000000"/>
                </a:solidFill>
              </a:rPr>
              <a:t>ASP </a:t>
            </a:r>
            <a:r>
              <a:rPr lang="en-GB" altLang="en-US" sz="1983" dirty="0" err="1">
                <a:solidFill>
                  <a:srgbClr val="000000"/>
                </a:solidFill>
              </a:rPr>
              <a:t>Conf</a:t>
            </a:r>
            <a:r>
              <a:rPr lang="en-GB" altLang="en-US" sz="1983" dirty="0">
                <a:solidFill>
                  <a:srgbClr val="000000"/>
                </a:solidFill>
              </a:rPr>
              <a:t> Series, 358, 107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>
                <a:solidFill>
                  <a:srgbClr val="000000"/>
                </a:solidFill>
              </a:rPr>
              <a:t> </a:t>
            </a:r>
            <a:r>
              <a:rPr lang="en-GB" altLang="en-US" sz="1983" dirty="0"/>
              <a:t>Ruiz Cobo (2007) ‘</a:t>
            </a:r>
            <a:r>
              <a:rPr lang="en-GB" altLang="en-US" sz="1983" dirty="0" smtClean="0">
                <a:solidFill>
                  <a:srgbClr val="000000"/>
                </a:solidFill>
              </a:rPr>
              <a:t>Modern </a:t>
            </a:r>
            <a:r>
              <a:rPr lang="en-GB" altLang="en-US" sz="1983" dirty="0">
                <a:solidFill>
                  <a:srgbClr val="000000"/>
                </a:solidFill>
              </a:rPr>
              <a:t>Solar Facilities’, </a:t>
            </a:r>
            <a:r>
              <a:rPr lang="en-GB" altLang="en-US" sz="1983" dirty="0" err="1">
                <a:solidFill>
                  <a:srgbClr val="000000"/>
                </a:solidFill>
              </a:rPr>
              <a:t>Göttingen</a:t>
            </a:r>
            <a:r>
              <a:rPr lang="en-GB" altLang="en-US" sz="1983" dirty="0"/>
              <a:t> </a:t>
            </a:r>
            <a:endParaRPr lang="en-GB" altLang="en-US" sz="1983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/>
              <a:t> </a:t>
            </a:r>
            <a:r>
              <a:rPr lang="en-GB" altLang="en-US" sz="1983" dirty="0" err="1" smtClean="0"/>
              <a:t>Asensio</a:t>
            </a:r>
            <a:r>
              <a:rPr lang="en-GB" altLang="en-US" sz="1983" dirty="0" smtClean="0"/>
              <a:t> Ramos et al (2012) </a:t>
            </a:r>
            <a:r>
              <a:rPr lang="en-GB" altLang="en-US" sz="1983" dirty="0" err="1" smtClean="0"/>
              <a:t>ApJ</a:t>
            </a:r>
            <a:r>
              <a:rPr lang="en-GB" altLang="en-US" sz="1983" dirty="0" smtClean="0"/>
              <a:t> 748, 83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983" dirty="0" smtClean="0"/>
              <a:t> del </a:t>
            </a:r>
            <a:r>
              <a:rPr lang="en-GB" altLang="en-US" sz="1983" dirty="0"/>
              <a:t>Toro </a:t>
            </a:r>
            <a:r>
              <a:rPr lang="en-GB" altLang="en-US" sz="1983" dirty="0" err="1" smtClean="0"/>
              <a:t>Iniesta</a:t>
            </a:r>
            <a:r>
              <a:rPr lang="en-GB" altLang="en-US" sz="1983" dirty="0" smtClean="0"/>
              <a:t> &amp; </a:t>
            </a:r>
            <a:r>
              <a:rPr lang="en-GB" altLang="en-US" sz="1983" dirty="0"/>
              <a:t>Ruiz Cobo </a:t>
            </a:r>
            <a:r>
              <a:rPr lang="en-GB" altLang="en-US" sz="1983" dirty="0" smtClean="0"/>
              <a:t>(2016) Livings Reviews in Solar Physics, 13,4 </a:t>
            </a:r>
            <a:endParaRPr lang="en-GB" altLang="en-US" sz="1983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31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7647" r="-1" b="43949"/>
          <a:stretch/>
        </p:blipFill>
        <p:spPr>
          <a:xfrm>
            <a:off x="700025" y="958850"/>
            <a:ext cx="9281249" cy="579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8" t="94370" r="-1"/>
          <a:stretch/>
        </p:blipFill>
        <p:spPr>
          <a:xfrm>
            <a:off x="57640" y="6902450"/>
            <a:ext cx="9480060" cy="6540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003300" y="248285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03300" y="6064250"/>
            <a:ext cx="48006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03300" y="347345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003300" y="6445250"/>
            <a:ext cx="419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03300" y="6750050"/>
            <a:ext cx="6553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150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" t="56051" r="-1"/>
          <a:stretch/>
        </p:blipFill>
        <p:spPr>
          <a:xfrm>
            <a:off x="335269" y="1035050"/>
            <a:ext cx="10116831" cy="568325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4" name="Conector recto 3"/>
          <p:cNvCxnSpPr/>
          <p:nvPr/>
        </p:nvCxnSpPr>
        <p:spPr>
          <a:xfrm>
            <a:off x="774700" y="3092450"/>
            <a:ext cx="518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28663" y="1797050"/>
            <a:ext cx="6294437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/>
          <p:cNvCxnSpPr/>
          <p:nvPr/>
        </p:nvCxnSpPr>
        <p:spPr>
          <a:xfrm>
            <a:off x="774700" y="4159250"/>
            <a:ext cx="4648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4700" y="4540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74700" y="4921250"/>
            <a:ext cx="449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4700" y="5226050"/>
            <a:ext cx="518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74700" y="5607050"/>
            <a:ext cx="4191000" cy="0"/>
          </a:xfrm>
          <a:prstGeom prst="line">
            <a:avLst/>
          </a:prstGeom>
          <a:ln w="19050">
            <a:solidFill>
              <a:srgbClr val="2CF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418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698500" y="949811"/>
            <a:ext cx="9204237" cy="436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 </a:t>
            </a:r>
            <a:r>
              <a:rPr lang="en-GB" altLang="en-US" sz="1983" dirty="0">
                <a:latin typeface="+mn-lt"/>
              </a:rPr>
              <a:t>People usually select an inversion method for strange reasons: if the code is available, if it is easier or faster than others, (or was written for my boss), </a:t>
            </a:r>
            <a:r>
              <a:rPr lang="en-GB" altLang="en-US" sz="1983" dirty="0" smtClean="0">
                <a:latin typeface="+mn-lt"/>
              </a:rPr>
              <a:t>etc., </a:t>
            </a:r>
            <a:r>
              <a:rPr lang="en-GB" altLang="en-US" sz="1983" dirty="0">
                <a:latin typeface="+mn-lt"/>
              </a:rPr>
              <a:t>instead of selecting the most convenient for each specific problem.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+mn-lt"/>
              </a:rPr>
              <a:t>      I </a:t>
            </a:r>
            <a:r>
              <a:rPr lang="en-GB" altLang="en-US" sz="1983" dirty="0" smtClean="0">
                <a:latin typeface="+mn-lt"/>
              </a:rPr>
              <a:t>classify </a:t>
            </a:r>
            <a:r>
              <a:rPr lang="en-GB" altLang="en-US" sz="1983" dirty="0">
                <a:latin typeface="+mn-lt"/>
              </a:rPr>
              <a:t>available</a:t>
            </a:r>
            <a:r>
              <a:rPr lang="en-GB" altLang="en-US" sz="1763" dirty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IT in 3 </a:t>
            </a:r>
            <a:r>
              <a:rPr lang="en-GB" altLang="en-US" sz="1983" dirty="0" smtClean="0">
                <a:latin typeface="+mn-lt"/>
              </a:rPr>
              <a:t>families: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you </a:t>
            </a:r>
            <a:r>
              <a:rPr lang="en-GB" altLang="en-US" sz="1983" u="sng" dirty="0">
                <a:latin typeface="+mn-lt"/>
              </a:rPr>
              <a:t>do not know </a:t>
            </a:r>
            <a:r>
              <a:rPr lang="en-GB" altLang="en-US" sz="1983" dirty="0">
                <a:latin typeface="+mn-lt"/>
              </a:rPr>
              <a:t>the physics controlling the line formation, or you have few wavelength points for each pixel.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u="sng" dirty="0">
                <a:latin typeface="+mn-lt"/>
              </a:rPr>
              <a:t>fast results</a:t>
            </a:r>
            <a:r>
              <a:rPr lang="en-GB" altLang="en-US" sz="1983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your </a:t>
            </a:r>
            <a:r>
              <a:rPr lang="en-GB" altLang="en-US" sz="1983" u="sng" dirty="0">
                <a:latin typeface="+mn-lt"/>
              </a:rPr>
              <a:t>knowledge</a:t>
            </a:r>
            <a:r>
              <a:rPr lang="en-GB" altLang="en-US" sz="1983" dirty="0">
                <a:latin typeface="+mn-lt"/>
              </a:rPr>
              <a:t> of the formation of the lines used </a:t>
            </a:r>
            <a:r>
              <a:rPr lang="en-GB" altLang="en-US" sz="1983" u="sng" dirty="0">
                <a:latin typeface="+mn-lt"/>
              </a:rPr>
              <a:t>is appropriate </a:t>
            </a:r>
            <a:r>
              <a:rPr lang="en-GB" altLang="en-US" sz="1763" dirty="0">
                <a:latin typeface="+mn-lt"/>
              </a:rPr>
              <a:t>(and/or you be plenty of time or you be… a little crazy.)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737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728663" y="788679"/>
            <a:ext cx="9242719" cy="578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645" dirty="0">
                <a:latin typeface="Tahoma" panose="020B0604030504040204" pitchFamily="34" charset="0"/>
              </a:rPr>
              <a:t>ME </a:t>
            </a:r>
            <a:r>
              <a:rPr lang="en-GB" altLang="en-US" sz="2645" dirty="0" smtClean="0">
                <a:latin typeface="Tahoma" panose="020B0604030504040204" pitchFamily="34" charset="0"/>
              </a:rPr>
              <a:t>family</a:t>
            </a: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</a:t>
            </a:r>
            <a:endParaRPr lang="en-GB" altLang="en-US" sz="1763" dirty="0" smtClean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 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F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ast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(a typical map takes ~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hr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Simple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use &amp; easy interpretation of results.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Robust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&amp; reliable.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- HE, LTE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approximations </a:t>
            </a:r>
            <a:r>
              <a:rPr lang="en-GB" altLang="en-US" sz="1763" u="sng" dirty="0">
                <a:solidFill>
                  <a:srgbClr val="0000FF"/>
                </a:solidFill>
                <a:latin typeface="+mn-lt"/>
              </a:rPr>
              <a:t>are not </a:t>
            </a:r>
            <a:r>
              <a:rPr lang="en-GB" altLang="en-US" sz="1763" u="sng" dirty="0" smtClean="0">
                <a:solidFill>
                  <a:srgbClr val="0000FF"/>
                </a:solidFill>
                <a:latin typeface="+mn-lt"/>
              </a:rPr>
              <a:t>needed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: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nable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to fit asymmetric Stokes profiles.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robust against noise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)</a:t>
            </a:r>
          </a:p>
          <a:p>
            <a:pPr marL="0" indent="0"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o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gradients.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(but: </a:t>
            </a:r>
            <a:r>
              <a:rPr lang="en-GB" altLang="en-US" sz="1760" dirty="0" smtClean="0">
                <a:solidFill>
                  <a:srgbClr val="2E8449"/>
                </a:solidFill>
                <a:latin typeface="+mn-lt"/>
              </a:rPr>
              <a:t>even theoreticians understand the results)</a:t>
            </a:r>
            <a:endParaRPr lang="en-GB" altLang="en-US" sz="1760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No temperature, pressure &amp; density information.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                                        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</a:rPr>
              <a:t>(but</a:t>
            </a:r>
            <a:r>
              <a:rPr lang="en-GB" altLang="en-US" sz="1763" dirty="0">
                <a:solidFill>
                  <a:srgbClr val="2E8449"/>
                </a:solidFill>
              </a:rPr>
              <a:t>: no physics knowledge is required)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he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number of free parameter grows with the number of spectral lines</a:t>
            </a:r>
            <a:r>
              <a:rPr lang="es-ES" altLang="en-US" sz="1763" b="1" u="sng" dirty="0">
                <a:solidFill>
                  <a:srgbClr val="000000"/>
                </a:solidFill>
                <a:latin typeface="+mn-lt"/>
              </a:rPr>
              <a:t>                                                    </a:t>
            </a:r>
          </a:p>
          <a:p>
            <a:pPr algn="r" eaLnBrk="1" hangingPunct="1">
              <a:spcBef>
                <a:spcPct val="50000"/>
              </a:spcBef>
            </a:pP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(</a:t>
            </a:r>
            <a:r>
              <a:rPr lang="es-ES" altLang="en-US" sz="1763" dirty="0" err="1">
                <a:solidFill>
                  <a:srgbClr val="2E8449"/>
                </a:solidFill>
                <a:latin typeface="+mn-lt"/>
              </a:rPr>
              <a:t>but</a:t>
            </a:r>
            <a:r>
              <a:rPr lang="es-ES" altLang="en-US" sz="1763" dirty="0">
                <a:solidFill>
                  <a:srgbClr val="2E8449"/>
                </a:solidFill>
                <a:latin typeface="+mn-lt"/>
              </a:rPr>
              <a:t>: no excuses!)</a:t>
            </a:r>
          </a:p>
          <a:p>
            <a:pPr eaLnBrk="1" hangingPunct="1">
              <a:spcBef>
                <a:spcPct val="50000"/>
              </a:spcBef>
            </a:pPr>
            <a:endParaRPr lang="es-ES" altLang="en-US" sz="1763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03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grpSp>
        <p:nvGrpSpPr>
          <p:cNvPr id="2" name="Grupo 1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10" name="Objeto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996317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8" name="Ecuación" r:id="rId4" imgW="939600" imgH="482400" progId="Equation.3">
                    <p:embed/>
                  </p:oleObj>
                </mc:Choice>
                <mc:Fallback>
                  <p:oleObj name="Ecuación" r:id="rId4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to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096136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9" name="Ecuación" r:id="rId6" imgW="1041120" imgH="431640" progId="Equation.3">
                    <p:embed/>
                  </p:oleObj>
                </mc:Choice>
                <mc:Fallback>
                  <p:oleObj name="Ecuación" r:id="rId6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0" name="Ecuación" r:id="rId8" imgW="1015920" imgH="393480" progId="Equation.3">
                  <p:embed/>
                </p:oleObj>
              </mc:Choice>
              <mc:Fallback>
                <p:oleObj name="Ecuación" r:id="rId8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8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728663" y="851266"/>
            <a:ext cx="9639786" cy="670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645" dirty="0">
                <a:latin typeface="Tahoma" panose="020B0604030504040204" pitchFamily="34" charset="0"/>
              </a:rPr>
              <a:t> </a:t>
            </a:r>
            <a:r>
              <a:rPr lang="en-GB" altLang="en-US" sz="2645" dirty="0">
                <a:latin typeface="+mn-lt"/>
              </a:rPr>
              <a:t>2. SIR </a:t>
            </a:r>
            <a:r>
              <a:rPr lang="en-GB" altLang="en-US" sz="1763" dirty="0">
                <a:latin typeface="+mn-lt"/>
              </a:rPr>
              <a:t>family</a:t>
            </a:r>
          </a:p>
          <a:p>
            <a:pPr eaLnBrk="1" hangingPunct="1"/>
            <a:endParaRPr lang="en-GB" altLang="en-US" sz="1763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Arbitrarily complex along line of sight (gradients,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multicomponents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GB" altLang="en-US" sz="1763" dirty="0" err="1">
                <a:solidFill>
                  <a:srgbClr val="0000FF"/>
                </a:solidFill>
                <a:latin typeface="+mn-lt"/>
              </a:rPr>
              <a:t>etc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Thermodynamic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information.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daptation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to many geometries &amp;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scenarios.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LTE/NLTE, HE, mass conservation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etc.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U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ncertainties estimation.</a:t>
            </a: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/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0" indent="0"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Slow (20-30 times slower than ME)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new SIR  version –upcoming soon!!- will nearly reach ME rates)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Difficult use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</a:t>
            </a:r>
            <a:r>
              <a:rPr lang="en-GB" altLang="en-US" sz="1763" dirty="0" smtClean="0">
                <a:solidFill>
                  <a:srgbClr val="2E8449"/>
                </a:solidFill>
                <a:latin typeface="+mn-lt"/>
              </a:rPr>
              <a:t>(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but: for simplified problems –like only linear stratifications-- is straightforward)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</a:t>
            </a: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Unicity                                                   </a:t>
            </a:r>
            <a:endParaRPr lang="en-GB" altLang="en-US" sz="1763" dirty="0" smtClean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                          </a:t>
            </a:r>
            <a:r>
              <a:rPr lang="en-GB" altLang="en-US" sz="1763" dirty="0">
                <a:solidFill>
                  <a:srgbClr val="2E8449"/>
                </a:solidFill>
                <a:latin typeface="+mn-lt"/>
              </a:rPr>
              <a:t>(but: only if you are ambitious)</a:t>
            </a:r>
          </a:p>
          <a:p>
            <a:pPr eaLnBrk="1" hangingPunct="1"/>
            <a:endParaRPr lang="en-GB" altLang="en-US" sz="1543" b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GB" altLang="en-US" sz="1763" dirty="0">
              <a:solidFill>
                <a:srgbClr val="009900"/>
              </a:solidFill>
              <a:latin typeface="Tahoma" panose="020B0604030504040204" pitchFamily="34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381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Text Box 3"/>
          <p:cNvSpPr txBox="1">
            <a:spLocks noChangeArrowheads="1"/>
          </p:cNvSpPr>
          <p:nvPr/>
        </p:nvSpPr>
        <p:spPr bwMode="auto">
          <a:xfrm>
            <a:off x="728663" y="1111250"/>
            <a:ext cx="8250928" cy="37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645" dirty="0">
                <a:latin typeface="+mn-lt"/>
              </a:rPr>
              <a:t>3. PCA family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latin typeface="+mn-lt"/>
              </a:rPr>
              <a:t>Look-up-table inversion method, based in PCA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 smtClean="0">
                <a:latin typeface="+mn-lt"/>
              </a:rPr>
              <a:t>Since </a:t>
            </a:r>
            <a:r>
              <a:rPr lang="en-GB" altLang="en-US" sz="1763" dirty="0">
                <a:latin typeface="+mn-lt"/>
              </a:rPr>
              <a:t>2004 used in THEMIS for real-time inversions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Advantages:  - extremely fast (one order of magnitude faster than 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                          </a:t>
            </a:r>
            <a:r>
              <a:rPr lang="en-GB" altLang="en-US" sz="1763" dirty="0" smtClean="0">
                <a:solidFill>
                  <a:srgbClr val="0000FF"/>
                </a:solidFill>
                <a:latin typeface="+mn-lt"/>
              </a:rPr>
              <a:t>       </a:t>
            </a:r>
            <a:r>
              <a:rPr lang="en-GB" altLang="en-US" sz="1763" dirty="0">
                <a:solidFill>
                  <a:srgbClr val="0000FF"/>
                </a:solidFill>
                <a:latin typeface="+mn-lt"/>
              </a:rPr>
              <a:t>- simple use, robust &amp; reliable</a:t>
            </a:r>
          </a:p>
          <a:p>
            <a:pPr eaLnBrk="1" hangingPunct="1">
              <a:spcBef>
                <a:spcPct val="50000"/>
              </a:spcBef>
            </a:pPr>
            <a:endParaRPr lang="en-GB" altLang="en-US" sz="1763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Shortcoming: - few free parameter determination (ME)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                           </a:t>
            </a:r>
            <a:r>
              <a:rPr lang="en-GB" altLang="en-US" sz="1763" dirty="0" smtClean="0">
                <a:solidFill>
                  <a:srgbClr val="FF0000"/>
                </a:solidFill>
                <a:latin typeface="+mn-lt"/>
              </a:rPr>
              <a:t>       - </a:t>
            </a:r>
            <a:r>
              <a:rPr lang="en-GB" altLang="en-US" sz="1763" dirty="0">
                <a:solidFill>
                  <a:srgbClr val="FF0000"/>
                </a:solidFill>
                <a:latin typeface="+mn-lt"/>
              </a:rPr>
              <a:t>slightly more inaccurate that ME inversions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8521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8839" y="1623308"/>
            <a:ext cx="9487606" cy="307777"/>
          </a:xfrm>
        </p:spPr>
        <p:txBody>
          <a:bodyPr/>
          <a:lstStyle/>
          <a:p>
            <a:r>
              <a:rPr lang="en-GB" altLang="en-US" sz="2000" dirty="0">
                <a:latin typeface="+mn-lt"/>
              </a:rPr>
              <a:t>Conclusions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744583" y="1644650"/>
            <a:ext cx="9204237" cy="238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983" dirty="0">
                <a:latin typeface="Tahoma" panose="020B0604030504040204" pitchFamily="34" charset="0"/>
              </a:rPr>
              <a:t>     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GB" altLang="en-US" sz="1983" dirty="0">
                <a:latin typeface="+mn-lt"/>
              </a:rPr>
              <a:t> must be used in case in which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 do not know the physics</a:t>
            </a:r>
            <a:r>
              <a:rPr lang="en-GB" altLang="en-US" sz="1983" dirty="0">
                <a:latin typeface="+mn-lt"/>
              </a:rPr>
              <a:t> controlling the line formation or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few spectral</a:t>
            </a:r>
            <a:r>
              <a:rPr lang="en-GB" altLang="en-US" sz="1983" dirty="0">
                <a:latin typeface="+mn-lt"/>
              </a:rPr>
              <a:t> </a:t>
            </a:r>
            <a:r>
              <a:rPr lang="en-GB" altLang="en-US" sz="1983" dirty="0" smtClean="0">
                <a:latin typeface="+mn-lt"/>
              </a:rPr>
              <a:t>points, and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fast results.</a:t>
            </a:r>
            <a:endParaRPr lang="en-GB" altLang="en-US" sz="1983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PCA</a:t>
            </a:r>
            <a:r>
              <a:rPr lang="en-GB" altLang="en-US" sz="1983" dirty="0">
                <a:latin typeface="+mn-lt"/>
              </a:rPr>
              <a:t> when you need </a:t>
            </a: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extremely fast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results</a:t>
            </a:r>
            <a:r>
              <a:rPr lang="en-GB" altLang="en-US" sz="1983" dirty="0" smtClean="0">
                <a:latin typeface="+mn-lt"/>
              </a:rPr>
              <a:t>.</a:t>
            </a:r>
            <a:endParaRPr lang="en-GB" altLang="en-US" sz="1983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1983" dirty="0" smtClean="0">
                <a:solidFill>
                  <a:srgbClr val="FF0000"/>
                </a:solidFill>
                <a:latin typeface="+mn-lt"/>
              </a:rPr>
              <a:t>SIR</a:t>
            </a:r>
            <a:r>
              <a:rPr lang="en-GB" altLang="en-US" sz="1983" dirty="0" smtClean="0">
                <a:latin typeface="+mn-lt"/>
              </a:rPr>
              <a:t> </a:t>
            </a:r>
            <a:r>
              <a:rPr lang="en-GB" altLang="en-US" sz="1983" dirty="0">
                <a:latin typeface="+mn-lt"/>
              </a:rPr>
              <a:t>(or similar) when you believe that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your knowledge</a:t>
            </a:r>
            <a:r>
              <a:rPr lang="en-GB" altLang="en-US" sz="1983" dirty="0">
                <a:latin typeface="+mn-lt"/>
              </a:rPr>
              <a:t> of the formation of </a:t>
            </a:r>
            <a:r>
              <a:rPr lang="en-GB" altLang="en-US" sz="1983" dirty="0" smtClean="0">
                <a:latin typeface="+mn-lt"/>
              </a:rPr>
              <a:t>the </a:t>
            </a:r>
            <a:r>
              <a:rPr lang="en-GB" altLang="en-US" sz="1983" dirty="0">
                <a:latin typeface="+mn-lt"/>
              </a:rPr>
              <a:t>lines used </a:t>
            </a:r>
            <a:r>
              <a:rPr lang="en-GB" altLang="en-US" sz="1983" dirty="0">
                <a:solidFill>
                  <a:srgbClr val="FF0000"/>
                </a:solidFill>
                <a:latin typeface="+mn-lt"/>
              </a:rPr>
              <a:t>is appropriate.</a:t>
            </a:r>
            <a:endParaRPr lang="en-GB" altLang="en-US" sz="1763" dirty="0">
              <a:latin typeface="+mn-lt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152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675" y="1710858"/>
            <a:ext cx="2786632" cy="279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4787" y="1705784"/>
            <a:ext cx="2797175" cy="2800350"/>
          </a:xfrm>
          <a:custGeom>
            <a:avLst/>
            <a:gdLst/>
            <a:ahLst/>
            <a:cxnLst/>
            <a:rect l="l" t="t" r="r" b="b"/>
            <a:pathLst>
              <a:path w="2797175" h="2800350">
                <a:moveTo>
                  <a:pt x="0" y="0"/>
                </a:moveTo>
                <a:lnTo>
                  <a:pt x="2796628" y="0"/>
                </a:lnTo>
                <a:lnTo>
                  <a:pt x="2796628" y="2799913"/>
                </a:lnTo>
                <a:lnTo>
                  <a:pt x="0" y="2799913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1785" y="5223108"/>
            <a:ext cx="359029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6225">
              <a:lnSpc>
                <a:spcPct val="100299"/>
              </a:lnSpc>
              <a:tabLst>
                <a:tab pos="288290" algn="l"/>
              </a:tabLst>
            </a:pPr>
            <a:r>
              <a:rPr sz="1850" dirty="0">
                <a:latin typeface="Arial"/>
                <a:cs typeface="Arial"/>
              </a:rPr>
              <a:t>•	</a:t>
            </a:r>
            <a:r>
              <a:rPr sz="1850" spc="5" dirty="0">
                <a:latin typeface="Arial"/>
                <a:cs typeface="Arial"/>
              </a:rPr>
              <a:t>Fe </a:t>
            </a:r>
            <a:r>
              <a:rPr sz="1850" dirty="0">
                <a:latin typeface="Arial"/>
                <a:cs typeface="Arial"/>
              </a:rPr>
              <a:t>I 630.1 and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630.2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nm </a:t>
            </a:r>
            <a:r>
              <a:rPr sz="1850" dirty="0">
                <a:latin typeface="Arial"/>
                <a:cs typeface="Arial"/>
              </a:rPr>
              <a:t> profiles degraded </a:t>
            </a:r>
            <a:r>
              <a:rPr sz="1850" spc="5" dirty="0">
                <a:latin typeface="Arial"/>
                <a:cs typeface="Arial"/>
              </a:rPr>
              <a:t>to </a:t>
            </a:r>
            <a:r>
              <a:rPr sz="1850" dirty="0">
                <a:latin typeface="Arial"/>
                <a:cs typeface="Arial"/>
              </a:rPr>
              <a:t>Hinode/SP  </a:t>
            </a:r>
            <a:r>
              <a:rPr sz="1850" spc="5" dirty="0">
                <a:latin typeface="Arial"/>
                <a:cs typeface="Arial"/>
              </a:rPr>
              <a:t>resolution </a:t>
            </a:r>
            <a:r>
              <a:rPr sz="1850" dirty="0">
                <a:latin typeface="Arial"/>
                <a:cs typeface="Arial"/>
              </a:rPr>
              <a:t>and pixel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size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2827" y="4956383"/>
            <a:ext cx="4787882" cy="1819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0560" y="1411782"/>
            <a:ext cx="4613715" cy="3582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6662" y="3762451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6836" y="3983118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3267" y="5324104"/>
            <a:ext cx="58801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ME</a:t>
            </a:r>
            <a:r>
              <a:rPr sz="1450" spc="-95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91A15"/>
                </a:solidFill>
                <a:latin typeface="Arial"/>
                <a:cs typeface="Arial"/>
              </a:rPr>
              <a:t>inv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9974" y="1727145"/>
            <a:ext cx="1341120" cy="2129790"/>
          </a:xfrm>
          <a:custGeom>
            <a:avLst/>
            <a:gdLst/>
            <a:ahLst/>
            <a:cxnLst/>
            <a:rect l="l" t="t" r="r" b="b"/>
            <a:pathLst>
              <a:path w="1341120" h="2129790">
                <a:moveTo>
                  <a:pt x="0" y="2129511"/>
                </a:moveTo>
                <a:lnTo>
                  <a:pt x="1340803" y="0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9974" y="3935527"/>
            <a:ext cx="1341120" cy="789305"/>
          </a:xfrm>
          <a:custGeom>
            <a:avLst/>
            <a:gdLst/>
            <a:ahLst/>
            <a:cxnLst/>
            <a:rect l="l" t="t" r="r" b="b"/>
            <a:pathLst>
              <a:path w="1341120" h="789304">
                <a:moveTo>
                  <a:pt x="0" y="0"/>
                </a:moveTo>
                <a:lnTo>
                  <a:pt x="1340803" y="788708"/>
                </a:lnTo>
              </a:path>
            </a:pathLst>
          </a:custGeom>
          <a:ln w="9858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(Vögler et al.</a:t>
            </a:r>
            <a:r>
              <a:rPr sz="145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81785" y="5223954"/>
            <a:ext cx="336550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Profiles reasonably </a:t>
            </a:r>
            <a:r>
              <a:rPr sz="1850" dirty="0">
                <a:latin typeface="Arial"/>
                <a:cs typeface="Arial"/>
              </a:rPr>
              <a:t>well</a:t>
            </a:r>
            <a:r>
              <a:rPr sz="1850" spc="-6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fitted</a:t>
            </a:r>
            <a:endParaRPr sz="1850">
              <a:latin typeface="Arial"/>
              <a:cs typeface="Arial"/>
            </a:endParaRPr>
          </a:p>
          <a:p>
            <a:pPr marL="288290" marR="136525" indent="-275590">
              <a:lnSpc>
                <a:spcPct val="99500"/>
              </a:lnSpc>
              <a:spcBef>
                <a:spcPts val="515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ME results </a:t>
            </a:r>
            <a:r>
              <a:rPr sz="1850" dirty="0">
                <a:latin typeface="Arial"/>
                <a:cs typeface="Arial"/>
              </a:rPr>
              <a:t>are </a:t>
            </a:r>
            <a:r>
              <a:rPr sz="1850" spc="5" dirty="0">
                <a:latin typeface="Arial"/>
                <a:cs typeface="Arial"/>
              </a:rPr>
              <a:t>some kind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of  </a:t>
            </a:r>
            <a:r>
              <a:rPr sz="1850" spc="5" dirty="0">
                <a:latin typeface="Arial"/>
                <a:cs typeface="Arial"/>
              </a:rPr>
              <a:t>“average” </a:t>
            </a:r>
            <a:r>
              <a:rPr sz="1850" dirty="0">
                <a:latin typeface="Arial"/>
                <a:cs typeface="Arial"/>
              </a:rPr>
              <a:t>of physical  parameters along </a:t>
            </a:r>
            <a:r>
              <a:rPr sz="1850" spc="5" dirty="0">
                <a:latin typeface="Arial"/>
                <a:cs typeface="Arial"/>
              </a:rPr>
              <a:t>the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7701" y="1658277"/>
            <a:ext cx="4732017" cy="2022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7814" y="1659917"/>
            <a:ext cx="615839" cy="285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06" y="5216624"/>
            <a:ext cx="3418204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marR="5080" indent="-275590">
              <a:lnSpc>
                <a:spcPct val="102600"/>
              </a:lnSpc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latin typeface="Arial"/>
                <a:cs typeface="Arial"/>
              </a:rPr>
              <a:t>Atmospheric </a:t>
            </a:r>
            <a:r>
              <a:rPr sz="1850" dirty="0">
                <a:latin typeface="Arial"/>
                <a:cs typeface="Arial"/>
              </a:rPr>
              <a:t>parameters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from  MHD simulation </a:t>
            </a:r>
            <a:r>
              <a:rPr sz="1850" dirty="0">
                <a:latin typeface="Arial"/>
                <a:cs typeface="Arial"/>
              </a:rPr>
              <a:t>at log </a:t>
            </a:r>
            <a:r>
              <a:rPr sz="1850" spc="5" dirty="0">
                <a:latin typeface="Symbol"/>
                <a:cs typeface="Symbol"/>
              </a:rPr>
              <a:t>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"/>
                <a:cs typeface="Arial"/>
              </a:rPr>
              <a:t>=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-2</a:t>
            </a:r>
            <a:endParaRPr sz="18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400"/>
              </a:spcBef>
              <a:buChar char="•"/>
              <a:tabLst>
                <a:tab pos="288290" algn="l"/>
                <a:tab pos="288925" algn="l"/>
              </a:tabLst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Maps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of inferred </a:t>
            </a: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B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and</a:t>
            </a:r>
            <a:r>
              <a:rPr sz="1850" spc="-6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A2141B"/>
                </a:solidFill>
                <a:latin typeface="Symbol"/>
                <a:cs typeface="Symbol"/>
              </a:rPr>
              <a:t></a:t>
            </a:r>
            <a:endParaRPr sz="1850">
              <a:latin typeface="Symbol"/>
              <a:cs typeface="Symbol"/>
            </a:endParaRPr>
          </a:p>
          <a:p>
            <a:pPr marL="288290">
              <a:lnSpc>
                <a:spcPct val="100000"/>
              </a:lnSpc>
              <a:spcBef>
                <a:spcPts val="20"/>
              </a:spcBef>
            </a:pPr>
            <a:r>
              <a:rPr sz="1850" spc="5" dirty="0">
                <a:solidFill>
                  <a:srgbClr val="A2141B"/>
                </a:solidFill>
                <a:latin typeface="Arial"/>
                <a:cs typeface="Arial"/>
              </a:rPr>
              <a:t>similar to real</a:t>
            </a:r>
            <a:r>
              <a:rPr sz="1850" spc="-100" dirty="0">
                <a:solidFill>
                  <a:srgbClr val="A2141B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A2141B"/>
                </a:solidFill>
                <a:latin typeface="Arial"/>
                <a:cs typeface="Arial"/>
              </a:rPr>
              <a:t>ones!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6615" y="6475259"/>
            <a:ext cx="3872229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Orozco Suárez et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al. 2007, </a:t>
            </a:r>
            <a:r>
              <a:rPr sz="1650" dirty="0">
                <a:solidFill>
                  <a:srgbClr val="3333CC"/>
                </a:solidFill>
                <a:latin typeface="Arial"/>
                <a:cs typeface="Arial"/>
              </a:rPr>
              <a:t>ApJ,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662,</a:t>
            </a:r>
            <a:r>
              <a:rPr sz="1650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3333CC"/>
                </a:solidFill>
                <a:latin typeface="Arial"/>
                <a:cs typeface="Arial"/>
              </a:rPr>
              <a:t>L31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1319" y="1720723"/>
            <a:ext cx="2781700" cy="2793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430" y="1715643"/>
            <a:ext cx="2792095" cy="2803525"/>
          </a:xfrm>
          <a:custGeom>
            <a:avLst/>
            <a:gdLst/>
            <a:ahLst/>
            <a:cxnLst/>
            <a:rect l="l" t="t" r="r" b="b"/>
            <a:pathLst>
              <a:path w="2792095" h="2803525">
                <a:moveTo>
                  <a:pt x="0" y="0"/>
                </a:moveTo>
                <a:lnTo>
                  <a:pt x="2791698" y="0"/>
                </a:lnTo>
                <a:lnTo>
                  <a:pt x="2791698" y="2803199"/>
                </a:lnTo>
                <a:lnTo>
                  <a:pt x="0" y="2803199"/>
                </a:lnTo>
                <a:lnTo>
                  <a:pt x="0" y="0"/>
                </a:lnTo>
                <a:close/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5242" y="1355477"/>
            <a:ext cx="303212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MHD 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simulations (Vögler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et al.</a:t>
            </a:r>
            <a:r>
              <a:rPr sz="145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8410" y="1392077"/>
            <a:ext cx="200913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Magnetic field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5298" y="1392077"/>
            <a:ext cx="138430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701" y="3967114"/>
            <a:ext cx="4748441" cy="233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6039" y="3758434"/>
            <a:ext cx="2052955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inclination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33542" y="3758434"/>
            <a:ext cx="1888489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Inferred field</a:t>
            </a:r>
            <a:r>
              <a:rPr sz="1550" spc="-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strength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ME inversions </a:t>
            </a:r>
            <a:r>
              <a:rPr lang="en-US" sz="2000" spc="-5" dirty="0">
                <a:solidFill>
                  <a:srgbClr val="FFFFFF"/>
                </a:solidFill>
              </a:rPr>
              <a:t>of high-spatial </a:t>
            </a:r>
            <a:r>
              <a:rPr lang="en-US" sz="2000" dirty="0">
                <a:solidFill>
                  <a:srgbClr val="FFFFFF"/>
                </a:solidFill>
              </a:rPr>
              <a:t>resolution</a:t>
            </a:r>
            <a:r>
              <a:rPr lang="en-US" sz="2000" spc="30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71" y="6923417"/>
            <a:ext cx="520849" cy="40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142" y="6854397"/>
            <a:ext cx="946404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86130">
              <a:lnSpc>
                <a:spcPct val="100000"/>
              </a:lnSpc>
              <a:spcBef>
                <a:spcPts val="630"/>
              </a:spcBef>
              <a:tabLst>
                <a:tab pos="7883525" algn="l"/>
              </a:tabLst>
            </a:pPr>
            <a:r>
              <a:rPr sz="1000" spc="10" dirty="0">
                <a:latin typeface="Arial"/>
                <a:cs typeface="Arial"/>
              </a:rPr>
              <a:t>3rd </a:t>
            </a:r>
            <a:r>
              <a:rPr sz="1000" spc="20" dirty="0">
                <a:latin typeface="Arial"/>
                <a:cs typeface="Arial"/>
              </a:rPr>
              <a:t>SOLARNET </a:t>
            </a:r>
            <a:r>
              <a:rPr sz="1000" spc="15" dirty="0">
                <a:latin typeface="Arial"/>
                <a:cs typeface="Arial"/>
              </a:rPr>
              <a:t>School, </a:t>
            </a:r>
            <a:r>
              <a:rPr sz="1000" spc="10" dirty="0">
                <a:latin typeface="Arial"/>
                <a:cs typeface="Arial"/>
              </a:rPr>
              <a:t>18-23 </a:t>
            </a:r>
            <a:r>
              <a:rPr sz="1000" spc="20" dirty="0">
                <a:latin typeface="Arial"/>
                <a:cs typeface="Arial"/>
              </a:rPr>
              <a:t>May </a:t>
            </a:r>
            <a:r>
              <a:rPr sz="1000" spc="10" dirty="0">
                <a:latin typeface="Arial"/>
                <a:cs typeface="Arial"/>
              </a:rPr>
              <a:t>2015,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Granada,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Spain	</a:t>
            </a:r>
            <a:r>
              <a:rPr sz="1000" spc="10" dirty="0">
                <a:latin typeface="Arial"/>
                <a:cs typeface="Arial"/>
              </a:rPr>
              <a:t>Luis Bellot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Rubio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43771" y="6921779"/>
            <a:ext cx="271104" cy="3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630" y="3112604"/>
            <a:ext cx="2761983" cy="176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2313" y="1355902"/>
            <a:ext cx="2357791" cy="3838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0841" y="1359192"/>
            <a:ext cx="2357791" cy="3838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142" y="6854397"/>
            <a:ext cx="9464040" cy="473709"/>
          </a:xfrm>
          <a:custGeom>
            <a:avLst/>
            <a:gdLst/>
            <a:ahLst/>
            <a:cxnLst/>
            <a:rect l="l" t="t" r="r" b="b"/>
            <a:pathLst>
              <a:path w="9464040" h="473709">
                <a:moveTo>
                  <a:pt x="0" y="0"/>
                </a:moveTo>
                <a:lnTo>
                  <a:pt x="9464040" y="0"/>
                </a:lnTo>
                <a:lnTo>
                  <a:pt x="9464040" y="473265"/>
                </a:lnTo>
                <a:lnTo>
                  <a:pt x="0" y="4732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94371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0627" y="2804404"/>
            <a:ext cx="21018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43991" y="4961305"/>
            <a:ext cx="2761983" cy="2129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54075" y="1175143"/>
            <a:ext cx="2809633" cy="1756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4275" y="1200606"/>
            <a:ext cx="16074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10" dirty="0">
                <a:latin typeface="Arial"/>
                <a:cs typeface="Arial"/>
              </a:rPr>
              <a:t>Continuum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intensity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8225" y="1182615"/>
            <a:ext cx="214481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Stokes </a:t>
            </a:r>
            <a:r>
              <a:rPr sz="1400" spc="-10" dirty="0">
                <a:latin typeface="Arial"/>
                <a:cs typeface="Arial"/>
              </a:rPr>
              <a:t>V at </a:t>
            </a:r>
            <a:r>
              <a:rPr sz="1400" dirty="0" smtClean="0">
                <a:latin typeface="Symbol"/>
                <a:cs typeface="Symbol"/>
              </a:rPr>
              <a:t></a:t>
            </a:r>
            <a:r>
              <a:rPr sz="1400" dirty="0" smtClean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= -3.8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lang="es-ES" sz="1400" spc="-434" dirty="0" smtClean="0">
                <a:latin typeface="Arial"/>
                <a:cs typeface="Arial"/>
              </a:rPr>
              <a:t>p   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7367" y="4959986"/>
            <a:ext cx="5325110" cy="1808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ct val="100000"/>
              </a:lnSpc>
            </a:pPr>
            <a:r>
              <a:rPr sz="1250" spc="-25" dirty="0">
                <a:solidFill>
                  <a:srgbClr val="FFFFFF"/>
                </a:solidFill>
                <a:latin typeface="Arial"/>
                <a:cs typeface="Arial"/>
              </a:rPr>
              <a:t>TESOS+VIP, </a:t>
            </a:r>
            <a:r>
              <a:rPr sz="1250" spc="-5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12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KIS/IAA </a:t>
            </a:r>
            <a:r>
              <a:rPr sz="1650" spc="-10" dirty="0">
                <a:latin typeface="Arial"/>
                <a:cs typeface="Arial"/>
              </a:rPr>
              <a:t>Visible </a:t>
            </a:r>
            <a:r>
              <a:rPr sz="1650" dirty="0">
                <a:latin typeface="Arial"/>
                <a:cs typeface="Arial"/>
              </a:rPr>
              <a:t>Imaging Polarimeter + TESOS +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KAOS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80"/>
              </a:spcBef>
              <a:buChar char="•"/>
              <a:tabLst>
                <a:tab pos="200660" algn="l"/>
              </a:tabLst>
            </a:pPr>
            <a:r>
              <a:rPr sz="1650" spc="-45" dirty="0">
                <a:latin typeface="Arial"/>
                <a:cs typeface="Arial"/>
              </a:rPr>
              <a:t>VTT, </a:t>
            </a:r>
            <a:r>
              <a:rPr sz="1650" dirty="0">
                <a:latin typeface="Arial"/>
                <a:cs typeface="Arial"/>
              </a:rPr>
              <a:t>Observatorio </a:t>
            </a:r>
            <a:r>
              <a:rPr sz="1650" spc="-5" dirty="0">
                <a:latin typeface="Arial"/>
                <a:cs typeface="Arial"/>
              </a:rPr>
              <a:t>del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40" dirty="0">
                <a:latin typeface="Arial"/>
                <a:cs typeface="Arial"/>
              </a:rPr>
              <a:t>Teide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00660" algn="l"/>
              </a:tabLst>
            </a:pP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Spatial resolution:</a:t>
            </a:r>
            <a:r>
              <a:rPr sz="165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CC0000"/>
                </a:solidFill>
                <a:latin typeface="Symbol"/>
                <a:cs typeface="Symbol"/>
              </a:rPr>
              <a:t></a:t>
            </a:r>
            <a:r>
              <a:rPr sz="1650" dirty="0">
                <a:solidFill>
                  <a:srgbClr val="CC0000"/>
                </a:solidFill>
                <a:latin typeface="Arial"/>
                <a:cs typeface="Arial"/>
              </a:rPr>
              <a:t>0.4"</a:t>
            </a:r>
            <a:endParaRPr sz="165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400"/>
              </a:spcBef>
              <a:buChar char="•"/>
              <a:tabLst>
                <a:tab pos="200660" algn="l"/>
              </a:tabLst>
            </a:pPr>
            <a:r>
              <a:rPr sz="1650" dirty="0">
                <a:latin typeface="Arial"/>
                <a:cs typeface="Arial"/>
              </a:rPr>
              <a:t>Quiet Sun at </a:t>
            </a:r>
            <a:r>
              <a:rPr sz="1650" spc="-15" dirty="0">
                <a:latin typeface="Arial"/>
                <a:cs typeface="Arial"/>
              </a:rPr>
              <a:t>center, </a:t>
            </a:r>
            <a:r>
              <a:rPr sz="1650" dirty="0">
                <a:latin typeface="Arial"/>
                <a:cs typeface="Arial"/>
              </a:rPr>
              <a:t>Fe I </a:t>
            </a:r>
            <a:r>
              <a:rPr sz="1650" spc="-5" dirty="0">
                <a:latin typeface="Arial"/>
                <a:cs typeface="Arial"/>
              </a:rPr>
              <a:t>630.15 </a:t>
            </a:r>
            <a:r>
              <a:rPr sz="1650" dirty="0">
                <a:latin typeface="Arial"/>
                <a:cs typeface="Arial"/>
              </a:rPr>
              <a:t>and </a:t>
            </a:r>
            <a:r>
              <a:rPr sz="1650" spc="-5" dirty="0">
                <a:latin typeface="Arial"/>
                <a:cs typeface="Arial"/>
              </a:rPr>
              <a:t>630.25</a:t>
            </a:r>
            <a:r>
              <a:rPr sz="1650" spc="30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nm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08965"/>
            <a:ext cx="6478952" cy="4421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5873750"/>
            <a:ext cx="4200525" cy="9525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9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259" y="5462261"/>
            <a:ext cx="378777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</a:pP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area asymmetry gives  information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on the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height </a:t>
            </a:r>
            <a:r>
              <a:rPr sz="1950" spc="5" dirty="0">
                <a:solidFill>
                  <a:srgbClr val="CC0000"/>
                </a:solidFill>
                <a:latin typeface="Arial"/>
                <a:cs typeface="Arial"/>
              </a:rPr>
              <a:t>variation 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of atmospheric</a:t>
            </a:r>
            <a:r>
              <a:rPr sz="195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CC0000"/>
                </a:solidFill>
                <a:latin typeface="Arial"/>
                <a:cs typeface="Arial"/>
              </a:rPr>
              <a:t>parameters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9828" y="1600200"/>
            <a:ext cx="3075708" cy="76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34" y="1541599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18" y="0"/>
                </a:moveTo>
                <a:lnTo>
                  <a:pt x="124320" y="0"/>
                </a:lnTo>
                <a:lnTo>
                  <a:pt x="75930" y="9770"/>
                </a:lnTo>
                <a:lnTo>
                  <a:pt x="36414" y="36417"/>
                </a:lnTo>
                <a:lnTo>
                  <a:pt x="9770" y="75941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4" y="709639"/>
                </a:lnTo>
                <a:lnTo>
                  <a:pt x="75930" y="736289"/>
                </a:lnTo>
                <a:lnTo>
                  <a:pt x="124320" y="746061"/>
                </a:lnTo>
                <a:lnTo>
                  <a:pt x="2930118" y="746061"/>
                </a:lnTo>
                <a:lnTo>
                  <a:pt x="2978515" y="736289"/>
                </a:lnTo>
                <a:lnTo>
                  <a:pt x="3018035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1"/>
                </a:lnTo>
                <a:lnTo>
                  <a:pt x="3018035" y="36417"/>
                </a:lnTo>
                <a:lnTo>
                  <a:pt x="2978515" y="9770"/>
                </a:lnTo>
                <a:lnTo>
                  <a:pt x="2930118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686" y="1541470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6" y="0"/>
                </a:lnTo>
                <a:lnTo>
                  <a:pt x="2978663" y="9770"/>
                </a:lnTo>
                <a:lnTo>
                  <a:pt x="3018183" y="36416"/>
                </a:lnTo>
                <a:lnTo>
                  <a:pt x="3044829" y="75937"/>
                </a:lnTo>
                <a:lnTo>
                  <a:pt x="3054600" y="124333"/>
                </a:lnTo>
                <a:lnTo>
                  <a:pt x="3054600" y="621653"/>
                </a:lnTo>
                <a:lnTo>
                  <a:pt x="3044829" y="670049"/>
                </a:lnTo>
                <a:lnTo>
                  <a:pt x="3018183" y="709570"/>
                </a:lnTo>
                <a:lnTo>
                  <a:pt x="2978663" y="736215"/>
                </a:lnTo>
                <a:lnTo>
                  <a:pt x="2930266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406" y="1600199"/>
            <a:ext cx="3516283" cy="76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848" y="1543241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31" y="746061"/>
                </a:lnTo>
                <a:lnTo>
                  <a:pt x="3425428" y="736289"/>
                </a:lnTo>
                <a:lnTo>
                  <a:pt x="3464948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48" y="36422"/>
                </a:lnTo>
                <a:lnTo>
                  <a:pt x="3425428" y="9772"/>
                </a:lnTo>
                <a:lnTo>
                  <a:pt x="3377031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093" y="1543113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1" y="0"/>
                </a:lnTo>
                <a:lnTo>
                  <a:pt x="3425597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7" y="736215"/>
                </a:lnTo>
                <a:lnTo>
                  <a:pt x="3377201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3985" y="2643446"/>
            <a:ext cx="3071552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6276" y="2585096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2930131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2930131" y="746061"/>
                </a:lnTo>
                <a:lnTo>
                  <a:pt x="2978520" y="736289"/>
                </a:lnTo>
                <a:lnTo>
                  <a:pt x="3018037" y="709639"/>
                </a:lnTo>
                <a:lnTo>
                  <a:pt x="3044681" y="670114"/>
                </a:lnTo>
                <a:lnTo>
                  <a:pt x="3054451" y="621715"/>
                </a:lnTo>
                <a:lnTo>
                  <a:pt x="3054451" y="124345"/>
                </a:lnTo>
                <a:lnTo>
                  <a:pt x="3044681" y="75946"/>
                </a:lnTo>
                <a:lnTo>
                  <a:pt x="3018037" y="36422"/>
                </a:lnTo>
                <a:lnTo>
                  <a:pt x="2978520" y="9772"/>
                </a:lnTo>
                <a:lnTo>
                  <a:pt x="2930131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6329" y="2584865"/>
            <a:ext cx="3054985" cy="746125"/>
          </a:xfrm>
          <a:custGeom>
            <a:avLst/>
            <a:gdLst/>
            <a:ahLst/>
            <a:cxnLst/>
            <a:rect l="l" t="t" r="r" b="b"/>
            <a:pathLst>
              <a:path w="305498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2930268" y="0"/>
                </a:lnTo>
                <a:lnTo>
                  <a:pt x="2978664" y="9770"/>
                </a:lnTo>
                <a:lnTo>
                  <a:pt x="3018184" y="36416"/>
                </a:lnTo>
                <a:lnTo>
                  <a:pt x="3044830" y="75937"/>
                </a:lnTo>
                <a:lnTo>
                  <a:pt x="3054601" y="124333"/>
                </a:lnTo>
                <a:lnTo>
                  <a:pt x="3054601" y="621653"/>
                </a:lnTo>
                <a:lnTo>
                  <a:pt x="3044830" y="670049"/>
                </a:lnTo>
                <a:lnTo>
                  <a:pt x="3018184" y="709570"/>
                </a:lnTo>
                <a:lnTo>
                  <a:pt x="2978664" y="736215"/>
                </a:lnTo>
                <a:lnTo>
                  <a:pt x="2930268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407" y="1541265"/>
            <a:ext cx="279971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300"/>
              </a:lnSpc>
            </a:pPr>
            <a:r>
              <a:rPr sz="1850" spc="5" dirty="0">
                <a:latin typeface="Arial"/>
                <a:cs typeface="Arial"/>
              </a:rPr>
              <a:t>Amplitude </a:t>
            </a:r>
            <a:r>
              <a:rPr sz="1850" dirty="0">
                <a:latin typeface="Arial"/>
                <a:cs typeface="Arial"/>
              </a:rPr>
              <a:t>asymmetry/  </a:t>
            </a:r>
            <a:r>
              <a:rPr sz="1850" spc="5" dirty="0">
                <a:latin typeface="Arial"/>
                <a:cs typeface="Arial"/>
              </a:rPr>
              <a:t>Multi-lobed Stokes</a:t>
            </a:r>
            <a:r>
              <a:rPr sz="1850" spc="-8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Area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asymmetry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406" y="2643446"/>
            <a:ext cx="3520440" cy="764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490" y="2586739"/>
            <a:ext cx="3501390" cy="746125"/>
          </a:xfrm>
          <a:custGeom>
            <a:avLst/>
            <a:gdLst/>
            <a:ahLst/>
            <a:cxnLst/>
            <a:rect l="l" t="t" r="r" b="b"/>
            <a:pathLst>
              <a:path w="3501390" h="746125">
                <a:moveTo>
                  <a:pt x="3377044" y="0"/>
                </a:moveTo>
                <a:lnTo>
                  <a:pt x="124332" y="0"/>
                </a:lnTo>
                <a:lnTo>
                  <a:pt x="75936" y="9772"/>
                </a:lnTo>
                <a:lnTo>
                  <a:pt x="36415" y="36422"/>
                </a:lnTo>
                <a:lnTo>
                  <a:pt x="9770" y="75946"/>
                </a:lnTo>
                <a:lnTo>
                  <a:pt x="0" y="124345"/>
                </a:lnTo>
                <a:lnTo>
                  <a:pt x="0" y="621715"/>
                </a:lnTo>
                <a:lnTo>
                  <a:pt x="9770" y="670114"/>
                </a:lnTo>
                <a:lnTo>
                  <a:pt x="36415" y="709639"/>
                </a:lnTo>
                <a:lnTo>
                  <a:pt x="75936" y="736289"/>
                </a:lnTo>
                <a:lnTo>
                  <a:pt x="124332" y="746061"/>
                </a:lnTo>
                <a:lnTo>
                  <a:pt x="3377044" y="746061"/>
                </a:lnTo>
                <a:lnTo>
                  <a:pt x="3425433" y="736289"/>
                </a:lnTo>
                <a:lnTo>
                  <a:pt x="3464950" y="709639"/>
                </a:lnTo>
                <a:lnTo>
                  <a:pt x="3491594" y="670114"/>
                </a:lnTo>
                <a:lnTo>
                  <a:pt x="3501364" y="621715"/>
                </a:lnTo>
                <a:lnTo>
                  <a:pt x="3501364" y="124345"/>
                </a:lnTo>
                <a:lnTo>
                  <a:pt x="3491594" y="75946"/>
                </a:lnTo>
                <a:lnTo>
                  <a:pt x="3464950" y="36422"/>
                </a:lnTo>
                <a:lnTo>
                  <a:pt x="3425433" y="9772"/>
                </a:lnTo>
                <a:lnTo>
                  <a:pt x="3377044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736" y="2586509"/>
            <a:ext cx="3502025" cy="746125"/>
          </a:xfrm>
          <a:custGeom>
            <a:avLst/>
            <a:gdLst/>
            <a:ahLst/>
            <a:cxnLst/>
            <a:rect l="l" t="t" r="r" b="b"/>
            <a:pathLst>
              <a:path w="3502025" h="746125">
                <a:moveTo>
                  <a:pt x="0" y="124333"/>
                </a:moveTo>
                <a:lnTo>
                  <a:pt x="9770" y="75937"/>
                </a:lnTo>
                <a:lnTo>
                  <a:pt x="36416" y="36416"/>
                </a:lnTo>
                <a:lnTo>
                  <a:pt x="75937" y="9770"/>
                </a:lnTo>
                <a:lnTo>
                  <a:pt x="124333" y="0"/>
                </a:lnTo>
                <a:lnTo>
                  <a:pt x="3377202" y="0"/>
                </a:lnTo>
                <a:lnTo>
                  <a:pt x="3425598" y="9770"/>
                </a:lnTo>
                <a:lnTo>
                  <a:pt x="3465119" y="36416"/>
                </a:lnTo>
                <a:lnTo>
                  <a:pt x="3491765" y="75937"/>
                </a:lnTo>
                <a:lnTo>
                  <a:pt x="3501535" y="124333"/>
                </a:lnTo>
                <a:lnTo>
                  <a:pt x="3501535" y="621653"/>
                </a:lnTo>
                <a:lnTo>
                  <a:pt x="3491765" y="670049"/>
                </a:lnTo>
                <a:lnTo>
                  <a:pt x="3465119" y="709570"/>
                </a:lnTo>
                <a:lnTo>
                  <a:pt x="3425598" y="736215"/>
                </a:lnTo>
                <a:lnTo>
                  <a:pt x="3377202" y="745986"/>
                </a:lnTo>
                <a:lnTo>
                  <a:pt x="124333" y="745986"/>
                </a:lnTo>
                <a:lnTo>
                  <a:pt x="75937" y="736215"/>
                </a:lnTo>
                <a:lnTo>
                  <a:pt x="36416" y="709570"/>
                </a:lnTo>
                <a:lnTo>
                  <a:pt x="9770" y="670049"/>
                </a:lnTo>
                <a:lnTo>
                  <a:pt x="0" y="621653"/>
                </a:lnTo>
                <a:lnTo>
                  <a:pt x="0" y="124333"/>
                </a:lnTo>
                <a:close/>
              </a:path>
            </a:pathLst>
          </a:custGeom>
          <a:ln w="9858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241" y="3748557"/>
            <a:ext cx="3875989" cy="3132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2636" y="3977580"/>
            <a:ext cx="233426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RF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Stokes V </a:t>
            </a:r>
            <a:r>
              <a:rPr sz="2050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75" y="6193360"/>
            <a:ext cx="234759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Cabrera Solana et al.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"/>
                <a:cs typeface="Arial"/>
              </a:rPr>
              <a:t>(2005)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6071" y="1629294"/>
            <a:ext cx="3464560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5250" algn="ctr">
              <a:lnSpc>
                <a:spcPct val="102600"/>
              </a:lnSpc>
            </a:pPr>
            <a:r>
              <a:rPr sz="1850" dirty="0">
                <a:latin typeface="Arial"/>
                <a:cs typeface="Arial"/>
              </a:rPr>
              <a:t>Different </a:t>
            </a:r>
            <a:r>
              <a:rPr sz="1850" spc="5" dirty="0">
                <a:latin typeface="Arial"/>
                <a:cs typeface="Arial"/>
              </a:rPr>
              <a:t>magnetic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atmospheres  </a:t>
            </a:r>
            <a:r>
              <a:rPr sz="1850" spc="5" dirty="0">
                <a:latin typeface="Arial"/>
                <a:cs typeface="Arial"/>
              </a:rPr>
              <a:t>coexisting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resolution</a:t>
            </a:r>
            <a:r>
              <a:rPr sz="1850" spc="-75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element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130175" algn="ctr">
              <a:lnSpc>
                <a:spcPct val="100000"/>
              </a:lnSpc>
              <a:spcBef>
                <a:spcPts val="1305"/>
              </a:spcBef>
            </a:pPr>
            <a:r>
              <a:rPr sz="1850" spc="5" dirty="0">
                <a:latin typeface="Arial"/>
                <a:cs typeface="Arial"/>
              </a:rPr>
              <a:t>Gradients/discontinuities </a:t>
            </a:r>
            <a:r>
              <a:rPr sz="1850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55"/>
              </a:spcBef>
            </a:pPr>
            <a:r>
              <a:rPr sz="1850" b="1" spc="5" dirty="0">
                <a:latin typeface="Arial"/>
                <a:cs typeface="Arial"/>
              </a:rPr>
              <a:t>and </a:t>
            </a:r>
            <a:r>
              <a:rPr sz="1850" spc="-5" dirty="0">
                <a:latin typeface="Arial"/>
                <a:cs typeface="Arial"/>
              </a:rPr>
              <a:t>v</a:t>
            </a:r>
            <a:r>
              <a:rPr sz="1875" spc="-7" baseline="-20000" dirty="0">
                <a:latin typeface="Arial"/>
                <a:cs typeface="Arial"/>
              </a:rPr>
              <a:t>LOS </a:t>
            </a:r>
            <a:r>
              <a:rPr sz="1850" dirty="0">
                <a:latin typeface="Arial"/>
                <a:cs typeface="Arial"/>
              </a:rPr>
              <a:t>along</a:t>
            </a:r>
            <a:r>
              <a:rPr sz="1850" spc="-70" dirty="0">
                <a:latin typeface="Arial"/>
                <a:cs typeface="Arial"/>
              </a:rPr>
              <a:t> </a:t>
            </a:r>
            <a:r>
              <a:rPr sz="1850" dirty="0">
                <a:latin typeface="Arial"/>
                <a:cs typeface="Arial"/>
              </a:rPr>
              <a:t>LOS</a:t>
            </a:r>
            <a:endParaRPr sz="1850">
              <a:latin typeface="Arial"/>
              <a:cs typeface="Arial"/>
            </a:endParaRPr>
          </a:p>
          <a:p>
            <a:pPr marL="1855470">
              <a:lnSpc>
                <a:spcPct val="100000"/>
              </a:lnSpc>
              <a:spcBef>
                <a:spcPts val="144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Auer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&amp; Heasley</a:t>
            </a:r>
            <a:r>
              <a:rPr sz="1250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(1978)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785" y="1314678"/>
            <a:ext cx="7068820" cy="172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Inversion codes capable </a:t>
            </a:r>
            <a:r>
              <a:rPr sz="2250" spc="5" dirty="0">
                <a:latin typeface="Arial"/>
                <a:cs typeface="Arial"/>
              </a:rPr>
              <a:t>of dealing with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asymmetries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Are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based on numerical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solution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RTE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Provide reliable thermal</a:t>
            </a:r>
            <a:r>
              <a:rPr sz="1850" spc="-9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information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Use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less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free </a:t>
            </a:r>
            <a:r>
              <a:rPr sz="1850" i="1" dirty="0">
                <a:solidFill>
                  <a:srgbClr val="996633"/>
                </a:solidFill>
                <a:latin typeface="Arial"/>
                <a:cs typeface="Arial"/>
              </a:rPr>
              <a:t>parameters </a:t>
            </a:r>
            <a:r>
              <a:rPr sz="1850" i="1" spc="5" dirty="0">
                <a:solidFill>
                  <a:srgbClr val="996633"/>
                </a:solidFill>
                <a:latin typeface="Arial"/>
                <a:cs typeface="Arial"/>
              </a:rPr>
              <a:t>than ME</a:t>
            </a:r>
            <a:r>
              <a:rPr sz="1850" i="1" spc="-3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codes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6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Infer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of physical parameters with</a:t>
            </a:r>
            <a:r>
              <a:rPr sz="1850" spc="-4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>
            <a:spLocks/>
          </p:cNvSpPr>
          <p:nvPr/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>
              <a:spcBef>
                <a:spcPts val="560"/>
              </a:spcBef>
            </a:pPr>
            <a:endParaRPr lang="en-US" sz="31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5142" y="1549340"/>
            <a:ext cx="99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RTE: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142" y="2406650"/>
            <a:ext cx="511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Continuum </a:t>
            </a:r>
            <a:r>
              <a:rPr lang="es-ES" sz="2000" dirty="0" err="1"/>
              <a:t>o</a:t>
            </a:r>
            <a:r>
              <a:rPr lang="es-ES" sz="2000" dirty="0" err="1" smtClean="0"/>
              <a:t>ptical</a:t>
            </a:r>
            <a:r>
              <a:rPr lang="es-ES" sz="2000" dirty="0" smtClean="0"/>
              <a:t> </a:t>
            </a:r>
            <a:r>
              <a:rPr lang="es-ES" sz="2000" dirty="0" err="1"/>
              <a:t>depth</a:t>
            </a:r>
            <a:r>
              <a:rPr lang="es-ES" sz="2000" dirty="0"/>
              <a:t>:    </a:t>
            </a:r>
            <a:r>
              <a:rPr lang="es-ES" sz="3200" i="1" dirty="0" err="1" smtClean="0">
                <a:solidFill>
                  <a:schemeClr val="tx2"/>
                </a:solidFill>
              </a:rPr>
              <a:t>d</a:t>
            </a:r>
            <a:r>
              <a:rPr lang="es-ES" sz="3200" i="1" dirty="0" err="1" smtClean="0">
                <a:solidFill>
                  <a:schemeClr val="tx2"/>
                </a:solidFill>
                <a:latin typeface="Symbol" panose="05050102010706020507" pitchFamily="18" charset="2"/>
              </a:rPr>
              <a:t>t</a:t>
            </a:r>
            <a:r>
              <a:rPr lang="es-ES" sz="3200" i="1" baseline="-25000" dirty="0" err="1" smtClean="0">
                <a:solidFill>
                  <a:schemeClr val="tx2"/>
                </a:solidFill>
              </a:rPr>
              <a:t>c</a:t>
            </a:r>
            <a:r>
              <a:rPr lang="es-ES" sz="3200" i="1" dirty="0" smtClean="0">
                <a:latin typeface="Symbol" panose="05050102010706020507" pitchFamily="18" charset="2"/>
              </a:rPr>
              <a:t>= </a:t>
            </a:r>
            <a:r>
              <a:rPr lang="es-ES" sz="3200" i="1" dirty="0">
                <a:latin typeface="Symbol" panose="05050102010706020507" pitchFamily="18" charset="2"/>
              </a:rPr>
              <a:t>- </a:t>
            </a:r>
            <a:r>
              <a:rPr lang="es-ES" sz="3200" i="1" dirty="0" smtClean="0">
                <a:solidFill>
                  <a:schemeClr val="tx2"/>
                </a:solidFill>
                <a:latin typeface="Symbol" panose="05050102010706020507" pitchFamily="18" charset="2"/>
              </a:rPr>
              <a:t>c</a:t>
            </a:r>
            <a:r>
              <a:rPr lang="es-ES" sz="3200" i="1" baseline="-25000" dirty="0" smtClean="0">
                <a:solidFill>
                  <a:schemeClr val="tx2"/>
                </a:solidFill>
              </a:rPr>
              <a:t>c</a:t>
            </a:r>
            <a:r>
              <a:rPr lang="es-ES" sz="3200" i="1" dirty="0" smtClean="0"/>
              <a:t> </a:t>
            </a:r>
            <a:r>
              <a:rPr lang="es-ES" sz="3200" i="1" dirty="0" err="1"/>
              <a:t>ds</a:t>
            </a:r>
            <a:r>
              <a:rPr lang="es-ES" sz="4400" i="1" dirty="0"/>
              <a:t> </a:t>
            </a:r>
            <a:r>
              <a:rPr lang="es-ES" sz="4400" i="1" dirty="0" smtClean="0"/>
              <a:t> </a:t>
            </a:r>
            <a:endParaRPr lang="es-ES" sz="2000" dirty="0"/>
          </a:p>
        </p:txBody>
      </p:sp>
      <p:sp>
        <p:nvSpPr>
          <p:cNvPr id="11" name="Elipse 10"/>
          <p:cNvSpPr/>
          <p:nvPr/>
        </p:nvSpPr>
        <p:spPr>
          <a:xfrm>
            <a:off x="6146800" y="3930651"/>
            <a:ext cx="571500" cy="96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184900" y="499745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 smtClean="0">
                <a:solidFill>
                  <a:srgbClr val="FF0000"/>
                </a:solidFill>
              </a:rPr>
              <a:t>S</a:t>
            </a:r>
            <a:r>
              <a:rPr lang="es-ES" sz="3200" i="1" baseline="-25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74700" y="5471597"/>
            <a:ext cx="5396684" cy="1659453"/>
            <a:chOff x="446904" y="2877622"/>
            <a:chExt cx="5396684" cy="1659453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68486"/>
                </p:ext>
              </p:extLst>
            </p:nvPr>
          </p:nvGraphicFramePr>
          <p:xfrm>
            <a:off x="3325813" y="3198813"/>
            <a:ext cx="2517775" cy="1338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46" name="Ecuación" r:id="rId4" imgW="812520" imgH="431640" progId="Equation.3">
                    <p:embed/>
                  </p:oleObj>
                </mc:Choice>
                <mc:Fallback>
                  <p:oleObj name="Ecuación" r:id="rId4" imgW="8125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25813" y="3198813"/>
                          <a:ext cx="2517775" cy="1338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upo 15"/>
            <p:cNvGrpSpPr/>
            <p:nvPr/>
          </p:nvGrpSpPr>
          <p:grpSpPr>
            <a:xfrm>
              <a:off x="603250" y="3168650"/>
              <a:ext cx="1887538" cy="1317625"/>
              <a:chOff x="603250" y="3168650"/>
              <a:chExt cx="1887538" cy="1317625"/>
            </a:xfrm>
          </p:grpSpPr>
          <p:graphicFrame>
            <p:nvGraphicFramePr>
              <p:cNvPr id="19" name="Objeto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915152"/>
                  </p:ext>
                </p:extLst>
              </p:nvPr>
            </p:nvGraphicFramePr>
            <p:xfrm>
              <a:off x="603250" y="3168650"/>
              <a:ext cx="1887538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47" name="Ecuación" r:id="rId6" imgW="609480" imgH="228600" progId="Equation.3">
                      <p:embed/>
                    </p:oleObj>
                  </mc:Choice>
                  <mc:Fallback>
                    <p:oleObj name="Ecuación" r:id="rId6" imgW="6094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3250" y="3168650"/>
                            <a:ext cx="1887538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to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26896"/>
                  </p:ext>
                </p:extLst>
              </p:nvPr>
            </p:nvGraphicFramePr>
            <p:xfrm>
              <a:off x="623888" y="3778250"/>
              <a:ext cx="1847850" cy="708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48" name="Ecuación" r:id="rId8" imgW="596880" imgH="228600" progId="Equation.3">
                      <p:embed/>
                    </p:oleObj>
                  </mc:Choice>
                  <mc:Fallback>
                    <p:oleObj name="Ecuación" r:id="rId8" imgW="59688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23888" y="3778250"/>
                            <a:ext cx="1847850" cy="708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adroTexto 16"/>
            <p:cNvSpPr txBox="1"/>
            <p:nvPr/>
          </p:nvSpPr>
          <p:spPr>
            <a:xfrm>
              <a:off x="1580379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</a:t>
              </a:r>
              <a:r>
                <a:rPr lang="es-ES" dirty="0" err="1" smtClean="0"/>
                <a:t>gram</a:t>
              </a:r>
              <a:endParaRPr lang="en-US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46904" y="28776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</a:t>
              </a:r>
              <a:r>
                <a:rPr lang="es-ES" dirty="0" smtClean="0"/>
                <a:t>er cm</a:t>
              </a:r>
              <a:endParaRPr lang="en-US" dirty="0"/>
            </a:p>
          </p:txBody>
        </p:sp>
      </p:grp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72294"/>
              </p:ext>
            </p:extLst>
          </p:nvPr>
        </p:nvGraphicFramePr>
        <p:xfrm>
          <a:off x="6870700" y="4128225"/>
          <a:ext cx="1752600" cy="56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9" name="Ecuación" r:id="rId10" imgW="711000" imgH="228600" progId="Equation.3">
                  <p:embed/>
                </p:oleObj>
              </mc:Choice>
              <mc:Fallback>
                <p:oleObj name="Ecuación" r:id="rId10" imgW="71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0700" y="4128225"/>
                        <a:ext cx="1752600" cy="56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2222501" y="3778250"/>
            <a:ext cx="4648199" cy="1125538"/>
            <a:chOff x="2222501" y="3778250"/>
            <a:chExt cx="4648199" cy="1125538"/>
          </a:xfrm>
        </p:grpSpPr>
        <p:graphicFrame>
          <p:nvGraphicFramePr>
            <p:cNvPr id="24" name="Objeto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0896086"/>
                </p:ext>
              </p:extLst>
            </p:nvPr>
          </p:nvGraphicFramePr>
          <p:xfrm>
            <a:off x="4651375" y="3778250"/>
            <a:ext cx="2219325" cy="1125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50" name="Ecuación" r:id="rId12" imgW="939600" imgH="482400" progId="Equation.3">
                    <p:embed/>
                  </p:oleObj>
                </mc:Choice>
                <mc:Fallback>
                  <p:oleObj name="Ecuación" r:id="rId12" imgW="939600" imgH="48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51375" y="3778250"/>
                          <a:ext cx="2219325" cy="1125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to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421735"/>
                </p:ext>
              </p:extLst>
            </p:nvPr>
          </p:nvGraphicFramePr>
          <p:xfrm>
            <a:off x="2222501" y="3833450"/>
            <a:ext cx="2438400" cy="10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51" name="Ecuación" r:id="rId14" imgW="1041120" imgH="431640" progId="Equation.3">
                    <p:embed/>
                  </p:oleObj>
                </mc:Choice>
                <mc:Fallback>
                  <p:oleObj name="Ecuación" r:id="rId14" imgW="1041120" imgH="431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22501" y="3833450"/>
                          <a:ext cx="2438400" cy="1011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82614"/>
              </p:ext>
            </p:extLst>
          </p:nvPr>
        </p:nvGraphicFramePr>
        <p:xfrm>
          <a:off x="2222501" y="1415098"/>
          <a:ext cx="2362199" cy="91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2" name="Ecuación" r:id="rId16" imgW="1015920" imgH="393480" progId="Equation.3">
                  <p:embed/>
                </p:oleObj>
              </mc:Choice>
              <mc:Fallback>
                <p:oleObj name="Ecuación" r:id="rId16" imgW="10159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22501" y="1415098"/>
                        <a:ext cx="2362199" cy="91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9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7210" y="1262063"/>
            <a:ext cx="8596498" cy="54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36194" y="1238493"/>
            <a:ext cx="8325110" cy="545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035050"/>
            <a:ext cx="4200525" cy="952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92325"/>
            <a:ext cx="8001000" cy="5495925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22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9917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81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704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160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549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9196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3093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53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77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60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7143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968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229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77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29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838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92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7467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98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53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07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618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4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68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227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313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3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37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922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46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300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53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4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061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703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22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76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3312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855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37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92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464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600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107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61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615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702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1244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767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310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853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1396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462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005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548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091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61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156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700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4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678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1851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395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38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948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200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546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708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633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215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9917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2381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77704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160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8549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9196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93093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53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2077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460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7143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968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2229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77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729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838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492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67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98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53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507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618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014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268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5227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0313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283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37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7922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046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300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553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074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061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703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822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076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3312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5855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837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92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3464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600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07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361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5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702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244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3767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6310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8853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1396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6462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005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548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4091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61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156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1700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424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678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851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395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938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48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200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4546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08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9633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15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9917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9917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9917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9917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9917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69917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9917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3080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9917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9917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9917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9917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9917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9917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9917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9917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9917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9917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9917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9917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9917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9917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9917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9917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9917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9917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9917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9917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3801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</a:p>
        </p:txBody>
      </p:sp>
      <p:sp>
        <p:nvSpPr>
          <p:cNvPr id="187" name="object 187"/>
          <p:cNvSpPr/>
          <p:nvPr/>
        </p:nvSpPr>
        <p:spPr>
          <a:xfrm>
            <a:off x="7146990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11469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1469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11469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11469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11469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11469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1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9226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9226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9226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9226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9226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9226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9226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9226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9226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9226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9226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9226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9226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226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226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9226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9226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9226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9226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9226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8766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1" y="99894"/>
                </a:lnTo>
                <a:lnTo>
                  <a:pt x="1028096" y="139447"/>
                </a:lnTo>
                <a:lnTo>
                  <a:pt x="979860" y="183635"/>
                </a:lnTo>
                <a:lnTo>
                  <a:pt x="939289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1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21090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517594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5626118" y="6162901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6189097" y="6162901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5768999" y="6331355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5344580" y="4853806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5074337" y="4792175"/>
            <a:ext cx="2425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spc="5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spc="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5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44580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44580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4580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44580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4580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44580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44580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4831851" y="5339968"/>
            <a:ext cx="205104" cy="2952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I/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145470" y="4853806"/>
            <a:ext cx="0" cy="1267460"/>
          </a:xfrm>
          <a:custGeom>
            <a:avLst/>
            <a:gdLst/>
            <a:ahLst/>
            <a:cxnLst/>
            <a:rect l="l" t="t" r="r" b="b"/>
            <a:pathLst>
              <a:path h="1267460">
                <a:moveTo>
                  <a:pt x="0" y="0"/>
                </a:moveTo>
                <a:lnTo>
                  <a:pt x="0" y="126728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09474" y="58675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09474" y="5614097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09474" y="536079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09474" y="51073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60957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60703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60450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9943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968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9436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9182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8929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8422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8168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7915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7661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74084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7154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6901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6647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6394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5887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5633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5380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5126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4873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4619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4366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41129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38594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3354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3100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28474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25939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52340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52087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51833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51580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51326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50819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127468" y="50566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7468" y="50312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27468" y="50059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127468" y="49805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7468" y="4955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7468" y="49298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7468" y="49045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27468" y="487915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930760" y="6122315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7762127" y="6164283"/>
            <a:ext cx="78803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10" dirty="0">
                <a:latin typeface="Arial"/>
                <a:cs typeface="Arial"/>
              </a:rPr>
              <a:t>-400	-200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8775277" y="6164283"/>
            <a:ext cx="10991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  <a:tab pos="826135" algn="l"/>
              </a:tabLst>
            </a:pPr>
            <a:r>
              <a:rPr sz="1200" spc="15" dirty="0">
                <a:latin typeface="Arial"/>
                <a:cs typeface="Arial"/>
              </a:rPr>
              <a:t>0	</a:t>
            </a:r>
            <a:r>
              <a:rPr sz="1200" spc="10" dirty="0">
                <a:latin typeface="Arial"/>
                <a:cs typeface="Arial"/>
              </a:rPr>
              <a:t>20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35517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Lambda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[mA]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930760" y="4854012"/>
            <a:ext cx="1801495" cy="0"/>
          </a:xfrm>
          <a:custGeom>
            <a:avLst/>
            <a:gdLst/>
            <a:ahLst/>
            <a:cxnLst/>
            <a:rect l="l" t="t" r="r" b="b"/>
            <a:pathLst>
              <a:path w="1801495">
                <a:moveTo>
                  <a:pt x="0" y="0"/>
                </a:moveTo>
                <a:lnTo>
                  <a:pt x="180089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521964" y="5704552"/>
            <a:ext cx="381000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-0.05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10" dirty="0">
                <a:latin typeface="Arial"/>
                <a:cs typeface="Arial"/>
              </a:rPr>
              <a:t>-0.10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30760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7573862" y="5387629"/>
            <a:ext cx="328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7930760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 txBox="1"/>
          <p:nvPr/>
        </p:nvSpPr>
        <p:spPr>
          <a:xfrm>
            <a:off x="7573862" y="4792453"/>
            <a:ext cx="32893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5" dirty="0"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7930760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30760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930760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930760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930760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930760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30760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30760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30760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930760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930760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930760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930760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30760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30760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 txBox="1"/>
          <p:nvPr/>
        </p:nvSpPr>
        <p:spPr>
          <a:xfrm>
            <a:off x="7279563" y="5310228"/>
            <a:ext cx="205104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dirty="0">
                <a:latin typeface="Arial"/>
                <a:cs typeface="Arial"/>
              </a:rPr>
              <a:t>V/I</a:t>
            </a:r>
            <a:r>
              <a:rPr sz="1125" baseline="-22222" dirty="0">
                <a:latin typeface="Arial"/>
                <a:cs typeface="Arial"/>
              </a:rPr>
              <a:t>QS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695653" y="5805189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695653" y="5488063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695653" y="517113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605889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13648" y="59954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13648" y="593204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13648" y="586861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13648" y="574175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13648" y="567833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13648" y="561491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13648" y="5551485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13648" y="542463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13648" y="536141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13648" y="52979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13648" y="523456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13648" y="510771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13648" y="504428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13648" y="498086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13648" y="49174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1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 txBox="1"/>
          <p:nvPr/>
        </p:nvSpPr>
        <p:spPr>
          <a:xfrm>
            <a:off x="8112224" y="3030896"/>
            <a:ext cx="152209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Flux tube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dirty="0"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5288855" y="4203325"/>
            <a:ext cx="4001135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8989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2955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6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448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64015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13057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5">
                <a:moveTo>
                  <a:pt x="0" y="0"/>
                </a:moveTo>
                <a:lnTo>
                  <a:pt x="1777072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68274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2.0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368274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68274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68274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57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862158" y="3312045"/>
            <a:ext cx="17970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dirty="0">
                <a:latin typeface="Arial"/>
                <a:cs typeface="Arial"/>
              </a:rPr>
              <a:t>B [kG]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391378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09826" y="3663554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09826" y="3413519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09826" y="3163291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411396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406392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401387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96382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86373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81368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76364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71360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613507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563460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513413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463366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363472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31342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26338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321333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7582" y="311324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27582" y="3063198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127582" y="3013151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127582" y="2963104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17764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1479180" y="5820331"/>
            <a:ext cx="306387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Magnetic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flux </a:t>
            </a:r>
            <a:r>
              <a:rPr sz="1450" spc="-5" dirty="0">
                <a:solidFill>
                  <a:srgbClr val="CC0000"/>
                </a:solidFill>
                <a:latin typeface="Arial"/>
                <a:cs typeface="Arial"/>
              </a:rPr>
              <a:t>tubes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in facular</a:t>
            </a:r>
            <a:r>
              <a:rPr sz="145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CC0000"/>
                </a:solidFill>
                <a:latin typeface="Arial"/>
                <a:cs typeface="Arial"/>
              </a:rPr>
              <a:t>regions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3" name="object 663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5287211" y="4203325"/>
            <a:ext cx="4002404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80895" algn="ctr">
              <a:lnSpc>
                <a:spcPts val="1375"/>
              </a:lnSpc>
              <a:tabLst>
                <a:tab pos="1294765" algn="l"/>
                <a:tab pos="1548130" algn="l"/>
                <a:tab pos="1802130" algn="l"/>
              </a:tabLst>
            </a:pPr>
            <a:r>
              <a:rPr sz="1200" dirty="0">
                <a:latin typeface="Arial"/>
                <a:cs typeface="Arial"/>
              </a:rPr>
              <a:t>-5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-4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-3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-2  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-1	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054860" algn="ctr">
              <a:lnSpc>
                <a:spcPts val="1375"/>
              </a:lnSpc>
            </a:pPr>
            <a:r>
              <a:rPr sz="1200" dirty="0">
                <a:latin typeface="Arial"/>
                <a:cs typeface="Arial"/>
              </a:rPr>
              <a:t>log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tau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7507789" y="3473450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665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4236" y="6982573"/>
            <a:ext cx="8087359" cy="0"/>
          </a:xfrm>
          <a:custGeom>
            <a:avLst/>
            <a:gdLst/>
            <a:ahLst/>
            <a:cxnLst/>
            <a:rect l="l" t="t" r="r" b="b"/>
            <a:pathLst>
              <a:path w="8087359">
                <a:moveTo>
                  <a:pt x="0" y="0"/>
                </a:moveTo>
                <a:lnTo>
                  <a:pt x="8087153" y="0"/>
                </a:lnTo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786" y="1314679"/>
            <a:ext cx="840422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5" dirty="0">
                <a:latin typeface="Arial"/>
                <a:cs typeface="Arial"/>
              </a:rPr>
              <a:t>The </a:t>
            </a:r>
            <a:r>
              <a:rPr sz="2250" spc="10" dirty="0">
                <a:latin typeface="Arial"/>
                <a:cs typeface="Arial"/>
              </a:rPr>
              <a:t>results change </a:t>
            </a:r>
            <a:r>
              <a:rPr sz="2250" spc="5" dirty="0">
                <a:latin typeface="Arial"/>
                <a:cs typeface="Arial"/>
              </a:rPr>
              <a:t>if </a:t>
            </a:r>
            <a:r>
              <a:rPr sz="2250" spc="10" dirty="0">
                <a:latin typeface="Arial"/>
                <a:cs typeface="Arial"/>
              </a:rPr>
              <a:t>the physical model </a:t>
            </a:r>
            <a:r>
              <a:rPr sz="2250" spc="5" dirty="0">
                <a:latin typeface="Arial"/>
                <a:cs typeface="Arial"/>
              </a:rPr>
              <a:t>is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changed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Too simplistic models; often they cannot describe the real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BUT: we get information about the magnetic structure of the</a:t>
            </a:r>
            <a:r>
              <a:rPr sz="1850" spc="-7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atmosphere!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8401" y="3331156"/>
            <a:ext cx="2745557" cy="246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426" y="3537943"/>
            <a:ext cx="1698625" cy="259079"/>
          </a:xfrm>
          <a:custGeom>
            <a:avLst/>
            <a:gdLst/>
            <a:ahLst/>
            <a:cxnLst/>
            <a:rect l="l" t="t" r="r" b="b"/>
            <a:pathLst>
              <a:path w="1698625" h="259079">
                <a:moveTo>
                  <a:pt x="0" y="129242"/>
                </a:moveTo>
                <a:lnTo>
                  <a:pt x="3469" y="117479"/>
                </a:lnTo>
                <a:lnTo>
                  <a:pt x="13678" y="106011"/>
                </a:lnTo>
                <a:lnTo>
                  <a:pt x="53116" y="84145"/>
                </a:lnTo>
                <a:lnTo>
                  <a:pt x="115915" y="64011"/>
                </a:lnTo>
                <a:lnTo>
                  <a:pt x="155325" y="54707"/>
                </a:lnTo>
                <a:lnTo>
                  <a:pt x="199677" y="45973"/>
                </a:lnTo>
                <a:lnTo>
                  <a:pt x="248670" y="37854"/>
                </a:lnTo>
                <a:lnTo>
                  <a:pt x="302004" y="30396"/>
                </a:lnTo>
                <a:lnTo>
                  <a:pt x="359381" y="23644"/>
                </a:lnTo>
                <a:lnTo>
                  <a:pt x="420500" y="17645"/>
                </a:lnTo>
                <a:lnTo>
                  <a:pt x="485061" y="12443"/>
                </a:lnTo>
                <a:lnTo>
                  <a:pt x="552765" y="8085"/>
                </a:lnTo>
                <a:lnTo>
                  <a:pt x="623312" y="4616"/>
                </a:lnTo>
                <a:lnTo>
                  <a:pt x="696402" y="2082"/>
                </a:lnTo>
                <a:lnTo>
                  <a:pt x="771735" y="528"/>
                </a:lnTo>
                <a:lnTo>
                  <a:pt x="849013" y="0"/>
                </a:lnTo>
                <a:lnTo>
                  <a:pt x="926291" y="528"/>
                </a:lnTo>
                <a:lnTo>
                  <a:pt x="1001624" y="2082"/>
                </a:lnTo>
                <a:lnTo>
                  <a:pt x="1074715" y="4616"/>
                </a:lnTo>
                <a:lnTo>
                  <a:pt x="1145261" y="8085"/>
                </a:lnTo>
                <a:lnTo>
                  <a:pt x="1212965" y="12443"/>
                </a:lnTo>
                <a:lnTo>
                  <a:pt x="1277527" y="17645"/>
                </a:lnTo>
                <a:lnTo>
                  <a:pt x="1338645" y="23644"/>
                </a:lnTo>
                <a:lnTo>
                  <a:pt x="1396022" y="30396"/>
                </a:lnTo>
                <a:lnTo>
                  <a:pt x="1449356" y="37854"/>
                </a:lnTo>
                <a:lnTo>
                  <a:pt x="1498349" y="45973"/>
                </a:lnTo>
                <a:lnTo>
                  <a:pt x="1542701" y="54707"/>
                </a:lnTo>
                <a:lnTo>
                  <a:pt x="1582111" y="64011"/>
                </a:lnTo>
                <a:lnTo>
                  <a:pt x="1644910" y="84145"/>
                </a:lnTo>
                <a:lnTo>
                  <a:pt x="1684348" y="106011"/>
                </a:lnTo>
                <a:lnTo>
                  <a:pt x="1698027" y="129242"/>
                </a:lnTo>
                <a:lnTo>
                  <a:pt x="1694557" y="141006"/>
                </a:lnTo>
                <a:lnTo>
                  <a:pt x="1684348" y="152474"/>
                </a:lnTo>
                <a:lnTo>
                  <a:pt x="1644910" y="174339"/>
                </a:lnTo>
                <a:lnTo>
                  <a:pt x="1582111" y="194474"/>
                </a:lnTo>
                <a:lnTo>
                  <a:pt x="1542701" y="203778"/>
                </a:lnTo>
                <a:lnTo>
                  <a:pt x="1498349" y="212512"/>
                </a:lnTo>
                <a:lnTo>
                  <a:pt x="1449356" y="220631"/>
                </a:lnTo>
                <a:lnTo>
                  <a:pt x="1396022" y="228089"/>
                </a:lnTo>
                <a:lnTo>
                  <a:pt x="1338645" y="234840"/>
                </a:lnTo>
                <a:lnTo>
                  <a:pt x="1277527" y="240840"/>
                </a:lnTo>
                <a:lnTo>
                  <a:pt x="1212965" y="246041"/>
                </a:lnTo>
                <a:lnTo>
                  <a:pt x="1145261" y="250399"/>
                </a:lnTo>
                <a:lnTo>
                  <a:pt x="1074715" y="253868"/>
                </a:lnTo>
                <a:lnTo>
                  <a:pt x="1001624" y="256403"/>
                </a:lnTo>
                <a:lnTo>
                  <a:pt x="926291" y="257957"/>
                </a:lnTo>
                <a:lnTo>
                  <a:pt x="849013" y="258485"/>
                </a:lnTo>
                <a:lnTo>
                  <a:pt x="771735" y="257957"/>
                </a:lnTo>
                <a:lnTo>
                  <a:pt x="696402" y="256403"/>
                </a:lnTo>
                <a:lnTo>
                  <a:pt x="623312" y="253868"/>
                </a:lnTo>
                <a:lnTo>
                  <a:pt x="552765" y="250399"/>
                </a:lnTo>
                <a:lnTo>
                  <a:pt x="485061" y="246041"/>
                </a:lnTo>
                <a:lnTo>
                  <a:pt x="420500" y="240840"/>
                </a:lnTo>
                <a:lnTo>
                  <a:pt x="359381" y="234840"/>
                </a:lnTo>
                <a:lnTo>
                  <a:pt x="302004" y="228089"/>
                </a:lnTo>
                <a:lnTo>
                  <a:pt x="248670" y="220631"/>
                </a:lnTo>
                <a:lnTo>
                  <a:pt x="199677" y="212512"/>
                </a:lnTo>
                <a:lnTo>
                  <a:pt x="155325" y="203778"/>
                </a:lnTo>
                <a:lnTo>
                  <a:pt x="115915" y="194474"/>
                </a:lnTo>
                <a:lnTo>
                  <a:pt x="53116" y="174339"/>
                </a:lnTo>
                <a:lnTo>
                  <a:pt x="13678" y="152474"/>
                </a:lnTo>
                <a:lnTo>
                  <a:pt x="0" y="129242"/>
                </a:lnTo>
                <a:close/>
              </a:path>
            </a:pathLst>
          </a:custGeom>
          <a:ln w="13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0129" y="3375525"/>
            <a:ext cx="2719705" cy="2297430"/>
          </a:xfrm>
          <a:custGeom>
            <a:avLst/>
            <a:gdLst/>
            <a:ahLst/>
            <a:cxnLst/>
            <a:rect l="l" t="t" r="r" b="b"/>
            <a:pathLst>
              <a:path w="2719704" h="2297429">
                <a:moveTo>
                  <a:pt x="0" y="603486"/>
                </a:moveTo>
                <a:lnTo>
                  <a:pt x="603398" y="0"/>
                </a:lnTo>
                <a:lnTo>
                  <a:pt x="2719268" y="0"/>
                </a:lnTo>
                <a:lnTo>
                  <a:pt x="2719268" y="1693850"/>
                </a:lnTo>
                <a:lnTo>
                  <a:pt x="2115870" y="2297337"/>
                </a:lnTo>
                <a:lnTo>
                  <a:pt x="0" y="2297337"/>
                </a:lnTo>
                <a:lnTo>
                  <a:pt x="0" y="603486"/>
                </a:lnTo>
                <a:close/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0129" y="3375525"/>
            <a:ext cx="2719705" cy="603885"/>
          </a:xfrm>
          <a:custGeom>
            <a:avLst/>
            <a:gdLst/>
            <a:ahLst/>
            <a:cxnLst/>
            <a:rect l="l" t="t" r="r" b="b"/>
            <a:pathLst>
              <a:path w="2719704" h="603885">
                <a:moveTo>
                  <a:pt x="0" y="603486"/>
                </a:moveTo>
                <a:lnTo>
                  <a:pt x="2115870" y="603486"/>
                </a:lnTo>
                <a:lnTo>
                  <a:pt x="2719268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999" y="3979012"/>
            <a:ext cx="0" cy="1694180"/>
          </a:xfrm>
          <a:custGeom>
            <a:avLst/>
            <a:gdLst/>
            <a:ahLst/>
            <a:cxnLst/>
            <a:rect l="l" t="t" r="r" b="b"/>
            <a:pathLst>
              <a:path h="1694179">
                <a:moveTo>
                  <a:pt x="0" y="0"/>
                </a:moveTo>
                <a:lnTo>
                  <a:pt x="0" y="1693850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9847" y="3373881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279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490" y="3889878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242"/>
                </a:lnTo>
              </a:path>
            </a:pathLst>
          </a:custGeom>
          <a:ln w="9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6563" y="5059909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>
                <a:moveTo>
                  <a:pt x="962834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6986" y="505990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395978" y="0"/>
                </a:moveTo>
                <a:lnTo>
                  <a:pt x="0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0129" y="5045120"/>
            <a:ext cx="608330" cy="628015"/>
          </a:xfrm>
          <a:custGeom>
            <a:avLst/>
            <a:gdLst/>
            <a:ahLst/>
            <a:cxnLst/>
            <a:rect l="l" t="t" r="r" b="b"/>
            <a:pathLst>
              <a:path w="608330" h="628014">
                <a:moveTo>
                  <a:pt x="0" y="627741"/>
                </a:moveTo>
                <a:lnTo>
                  <a:pt x="607933" y="0"/>
                </a:lnTo>
              </a:path>
            </a:pathLst>
          </a:custGeom>
          <a:ln w="9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4154" y="542800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407"/>
                </a:lnTo>
              </a:path>
            </a:pathLst>
          </a:custGeom>
          <a:ln w="9858">
            <a:solidFill>
              <a:srgbClr val="418F57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495089" y="3312176"/>
            <a:ext cx="5480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200" u="heavy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344580" y="6112912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9474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45123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95297" y="609574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5706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6976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682259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0744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1993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3242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357618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70105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582802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07784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20481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032976" y="610841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9"/>
                </a:moveTo>
                <a:lnTo>
                  <a:pt x="8182" y="6339"/>
                </a:lnTo>
              </a:path>
            </a:pathLst>
          </a:custGeom>
          <a:ln w="12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44580" y="4845628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56"/>
                </a:moveTo>
                <a:lnTo>
                  <a:pt x="1800890" y="16356"/>
                </a:lnTo>
                <a:lnTo>
                  <a:pt x="1800890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9474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45123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95297" y="4853806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75"/>
                </a:moveTo>
                <a:lnTo>
                  <a:pt x="8182" y="12675"/>
                </a:lnTo>
              </a:path>
            </a:pathLst>
          </a:custGeom>
          <a:ln w="2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5706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6976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82259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0744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1993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3242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357618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0105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82802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07784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920481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2976" y="4853806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35"/>
                </a:moveTo>
                <a:lnTo>
                  <a:pt x="8182" y="6335"/>
                </a:lnTo>
              </a:path>
            </a:pathLst>
          </a:custGeom>
          <a:ln w="12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44580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44580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4580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44580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44580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7" y="16356"/>
                </a:lnTo>
                <a:lnTo>
                  <a:pt x="35997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44580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44580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44580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44580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44580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44580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44580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44580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344580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344580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44580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344580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44580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44580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4580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4580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44580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44580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344580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344580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44580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44580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344580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44580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4580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44580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44580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344580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344580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44580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44580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44580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44580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44580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4580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44580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44580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44580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4580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344580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44580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44580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344580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44580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4580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44580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56"/>
                </a:moveTo>
                <a:lnTo>
                  <a:pt x="17995" y="16356"/>
                </a:lnTo>
                <a:lnTo>
                  <a:pt x="17995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09474" y="6121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09474" y="5859412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09474" y="5605919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09474" y="535262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09474" y="5099128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56"/>
                </a:moveTo>
                <a:lnTo>
                  <a:pt x="35996" y="16356"/>
                </a:lnTo>
                <a:lnTo>
                  <a:pt x="35996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9474" y="485380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27468" y="60875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27468" y="60622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27468" y="60368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27468" y="601969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27468" y="59861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127468" y="59608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127468" y="59354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127468" y="59101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27468" y="58847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27468" y="58340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27468" y="58087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27468" y="57833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127468" y="5758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127468" y="573266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27468" y="57073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127468" y="56819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127468" y="5656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127468" y="56312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7468" y="55805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27468" y="55552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27468" y="55298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7468" y="55045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7468" y="54791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7468" y="54538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127468" y="54284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27468" y="54031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27468" y="537776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27468" y="53272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27468" y="53019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27468" y="52765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27468" y="52512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127468" y="52258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27468" y="52005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27468" y="51751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27468" y="51498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27468" y="51244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27468" y="50737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7468" y="50484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127468" y="50230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27468" y="49977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127468" y="49723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127468" y="49470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127468" y="49216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127468" y="489632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127468" y="487097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56"/>
                </a:moveTo>
                <a:lnTo>
                  <a:pt x="18002" y="16356"/>
                </a:lnTo>
                <a:lnTo>
                  <a:pt x="18002" y="0"/>
                </a:lnTo>
                <a:lnTo>
                  <a:pt x="0" y="0"/>
                </a:lnTo>
                <a:lnTo>
                  <a:pt x="0" y="16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344580" y="4952545"/>
            <a:ext cx="1801495" cy="1066165"/>
          </a:xfrm>
          <a:custGeom>
            <a:avLst/>
            <a:gdLst/>
            <a:ahLst/>
            <a:cxnLst/>
            <a:rect l="l" t="t" r="r" b="b"/>
            <a:pathLst>
              <a:path w="1801495" h="1066164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0"/>
                </a:lnTo>
                <a:lnTo>
                  <a:pt x="168940" y="2863"/>
                </a:lnTo>
                <a:lnTo>
                  <a:pt x="202686" y="3887"/>
                </a:lnTo>
                <a:lnTo>
                  <a:pt x="236433" y="4702"/>
                </a:lnTo>
                <a:lnTo>
                  <a:pt x="270179" y="5928"/>
                </a:lnTo>
                <a:lnTo>
                  <a:pt x="337679" y="9000"/>
                </a:lnTo>
                <a:lnTo>
                  <a:pt x="405171" y="13291"/>
                </a:lnTo>
                <a:lnTo>
                  <a:pt x="472664" y="20445"/>
                </a:lnTo>
                <a:lnTo>
                  <a:pt x="540365" y="35778"/>
                </a:lnTo>
                <a:lnTo>
                  <a:pt x="607858" y="81776"/>
                </a:lnTo>
                <a:lnTo>
                  <a:pt x="641612" y="132476"/>
                </a:lnTo>
                <a:lnTo>
                  <a:pt x="675358" y="213019"/>
                </a:lnTo>
                <a:lnTo>
                  <a:pt x="709104" y="330574"/>
                </a:lnTo>
                <a:lnTo>
                  <a:pt x="742850" y="483691"/>
                </a:lnTo>
                <a:lnTo>
                  <a:pt x="776597" y="657462"/>
                </a:lnTo>
                <a:lnTo>
                  <a:pt x="810343" y="824895"/>
                </a:lnTo>
                <a:lnTo>
                  <a:pt x="844298" y="958179"/>
                </a:lnTo>
                <a:lnTo>
                  <a:pt x="878045" y="1039955"/>
                </a:lnTo>
                <a:lnTo>
                  <a:pt x="911791" y="1065716"/>
                </a:lnTo>
                <a:lnTo>
                  <a:pt x="945537" y="1040157"/>
                </a:lnTo>
                <a:lnTo>
                  <a:pt x="979291" y="972084"/>
                </a:lnTo>
                <a:lnTo>
                  <a:pt x="1013037" y="872523"/>
                </a:lnTo>
                <a:lnTo>
                  <a:pt x="1046783" y="752934"/>
                </a:lnTo>
                <a:lnTo>
                  <a:pt x="1080529" y="625160"/>
                </a:lnTo>
                <a:lnTo>
                  <a:pt x="1114276" y="499434"/>
                </a:lnTo>
                <a:lnTo>
                  <a:pt x="1148029" y="384952"/>
                </a:lnTo>
                <a:lnTo>
                  <a:pt x="1181776" y="287641"/>
                </a:lnTo>
                <a:lnTo>
                  <a:pt x="1215723" y="209954"/>
                </a:lnTo>
                <a:lnTo>
                  <a:pt x="1249470" y="151487"/>
                </a:lnTo>
                <a:lnTo>
                  <a:pt x="1283224" y="109167"/>
                </a:lnTo>
                <a:lnTo>
                  <a:pt x="1316970" y="78913"/>
                </a:lnTo>
                <a:lnTo>
                  <a:pt x="1350716" y="57652"/>
                </a:lnTo>
                <a:lnTo>
                  <a:pt x="1418209" y="32100"/>
                </a:lnTo>
                <a:lnTo>
                  <a:pt x="1485708" y="19630"/>
                </a:lnTo>
                <a:lnTo>
                  <a:pt x="1553403" y="12678"/>
                </a:lnTo>
                <a:lnTo>
                  <a:pt x="1620903" y="8387"/>
                </a:lnTo>
                <a:lnTo>
                  <a:pt x="1688395" y="5524"/>
                </a:lnTo>
                <a:lnTo>
                  <a:pt x="1722141" y="4500"/>
                </a:lnTo>
                <a:lnTo>
                  <a:pt x="1755888" y="3476"/>
                </a:lnTo>
                <a:lnTo>
                  <a:pt x="1789641" y="2661"/>
                </a:lnTo>
                <a:lnTo>
                  <a:pt x="1800890" y="2459"/>
                </a:lnTo>
              </a:path>
            </a:pathLst>
          </a:custGeom>
          <a:ln w="1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3076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8092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31302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281476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4324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1559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2684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9362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60611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1860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4379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05628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6898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39396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5066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619157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3076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8092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31302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281476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04324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1559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2684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9362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60611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71860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94379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05628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6898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39396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5066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619157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93076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93076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930760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930760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930760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93076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30760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3076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30760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30760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93076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930760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930760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930760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930760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30760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30760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076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0760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30760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076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30760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31650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695653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695653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695653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695653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695653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13648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1364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13648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13648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1364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13648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13648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13648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13648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13648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13648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1364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13648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13648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1364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13648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7930760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2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9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4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1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9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6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68274" y="4155942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 txBox="1"/>
          <p:nvPr/>
        </p:nvSpPr>
        <p:spPr>
          <a:xfrm>
            <a:off x="5287211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562217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5541107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876061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 txBox="1"/>
          <p:nvPr/>
        </p:nvSpPr>
        <p:spPr>
          <a:xfrm>
            <a:off x="5795004" y="4203325"/>
            <a:ext cx="162560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670" dirty="0">
                <a:latin typeface="Arial"/>
                <a:cs typeface="Arial"/>
              </a:rPr>
              <a:t>3</a:t>
            </a:r>
            <a:r>
              <a:rPr sz="1200" spc="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129958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383855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637552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91449" y="413899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6582096" y="4203325"/>
            <a:ext cx="61912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6065" algn="l"/>
                <a:tab pos="520065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539369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191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4435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697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952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2064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54608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713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96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4759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73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69825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2368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91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7454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9977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2520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85063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0149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267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5215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97758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00300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0284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0536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7910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10453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5539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806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20604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3148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5690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821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0756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32997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5843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090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3451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45994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4853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51080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53602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56146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58689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231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6297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88410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1384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3926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764501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8992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81535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40792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86621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1687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94230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96773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993165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018398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043823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69256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094689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119914" y="4151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7"/>
                </a:moveTo>
                <a:lnTo>
                  <a:pt x="8074" y="6257"/>
                </a:lnTo>
              </a:path>
            </a:pathLst>
          </a:custGeom>
          <a:ln w="12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6013368" y="4203325"/>
            <a:ext cx="48768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--22            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270" dirty="0">
                <a:latin typeface="Arial"/>
                <a:cs typeface="Arial"/>
              </a:rPr>
              <a:t>--11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270" dirty="0">
                <a:latin typeface="Arial"/>
                <a:cs typeface="Arial"/>
              </a:rPr>
              <a:t>lloogg   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280" dirty="0">
                <a:latin typeface="Arial"/>
                <a:cs typeface="Arial"/>
              </a:rPr>
              <a:t>ttaauu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5368274" y="2904984"/>
            <a:ext cx="1777364" cy="16510"/>
          </a:xfrm>
          <a:custGeom>
            <a:avLst/>
            <a:gdLst/>
            <a:ahLst/>
            <a:cxnLst/>
            <a:rect l="l" t="t" r="r" b="b"/>
            <a:pathLst>
              <a:path w="1777365" h="16510">
                <a:moveTo>
                  <a:pt x="0" y="16145"/>
                </a:moveTo>
                <a:lnTo>
                  <a:pt x="1777072" y="16145"/>
                </a:lnTo>
                <a:lnTo>
                  <a:pt x="1777072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2217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876061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129958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383855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637552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91449" y="2913057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074" y="12511"/>
                </a:moveTo>
                <a:lnTo>
                  <a:pt x="8074" y="12511"/>
                </a:lnTo>
              </a:path>
            </a:pathLst>
          </a:custGeom>
          <a:ln w="250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39369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191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4435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697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52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2064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4608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713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96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64759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73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9825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2368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491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77454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9977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82520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85063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90149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9267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95215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7758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00300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0284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536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7910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10453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15539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1806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20604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23148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25690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2821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30756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332997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35843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090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3451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5994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4853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51080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53602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6146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8689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61231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6297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88410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71384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3926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64501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8992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1535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840792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621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1687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230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6773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3165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18398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43823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69256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94689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119914" y="291305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074" y="6254"/>
                </a:moveTo>
                <a:lnTo>
                  <a:pt x="8074" y="6254"/>
                </a:lnTo>
              </a:path>
            </a:pathLst>
          </a:custGeom>
          <a:ln w="12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68273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68274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68274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8274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68274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368274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0" y="16145"/>
                </a:moveTo>
                <a:lnTo>
                  <a:pt x="35521" y="16145"/>
                </a:lnTo>
                <a:lnTo>
                  <a:pt x="35521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368274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21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5101437" y="2850257"/>
            <a:ext cx="239395" cy="136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spc="-670" dirty="0"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368274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68274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68274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368274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368274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368274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368274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368274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368274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68274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68274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68274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68274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368274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68274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68274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8274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68274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368274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368274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57" y="16145"/>
                </a:lnTo>
                <a:lnTo>
                  <a:pt x="17757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4862158" y="3311993"/>
            <a:ext cx="179705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200" spc="-810" dirty="0">
                <a:latin typeface="Arial"/>
                <a:cs typeface="Arial"/>
              </a:rPr>
              <a:t>B</a:t>
            </a:r>
            <a:r>
              <a:rPr sz="1200" dirty="0">
                <a:latin typeface="Arial"/>
                <a:cs typeface="Arial"/>
              </a:rPr>
              <a:t>B </a:t>
            </a:r>
            <a:r>
              <a:rPr sz="1200" spc="-340" dirty="0">
                <a:latin typeface="Arial"/>
                <a:cs typeface="Arial"/>
              </a:rPr>
              <a:t>[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-610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k</a:t>
            </a:r>
            <a:r>
              <a:rPr sz="1200" spc="-944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-340" dirty="0">
                <a:latin typeface="Arial"/>
                <a:cs typeface="Arial"/>
              </a:rPr>
              <a:t>]</a:t>
            </a:r>
            <a:r>
              <a:rPr sz="1200" dirty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7145346" y="2913057"/>
            <a:ext cx="0" cy="1250950"/>
          </a:xfrm>
          <a:custGeom>
            <a:avLst/>
            <a:gdLst/>
            <a:ahLst/>
            <a:cxnLst/>
            <a:rect l="l" t="t" r="r" b="b"/>
            <a:pathLst>
              <a:path h="1250950">
                <a:moveTo>
                  <a:pt x="0" y="0"/>
                </a:moveTo>
                <a:lnTo>
                  <a:pt x="0" y="1250958"/>
                </a:lnTo>
              </a:path>
            </a:pathLst>
          </a:custGeom>
          <a:ln w="16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09826" y="4164015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09826" y="390570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09826" y="365548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09826" y="3405446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09826" y="3155218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59" h="16510">
                <a:moveTo>
                  <a:pt x="0" y="16145"/>
                </a:moveTo>
                <a:lnTo>
                  <a:pt x="35520" y="16145"/>
                </a:lnTo>
                <a:lnTo>
                  <a:pt x="35520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109826" y="2913057"/>
            <a:ext cx="35560" cy="0"/>
          </a:xfrm>
          <a:custGeom>
            <a:avLst/>
            <a:gdLst/>
            <a:ahLst/>
            <a:cxnLst/>
            <a:rect l="l" t="t" r="r" b="b"/>
            <a:pathLst>
              <a:path w="35559">
                <a:moveTo>
                  <a:pt x="35520" y="0"/>
                </a:moveTo>
                <a:lnTo>
                  <a:pt x="0" y="0"/>
                </a:lnTo>
              </a:path>
            </a:pathLst>
          </a:custGeom>
          <a:ln w="16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27582" y="410589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127582" y="405584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127582" y="400580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127582" y="395575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127582" y="385566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127582" y="380561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127582" y="375557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127582" y="370552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127582" y="360543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127582" y="3555387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127582" y="3505340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127582" y="3455293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27582" y="335539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127582" y="330535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127582" y="325531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27582" y="320526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27582" y="3105172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27582" y="3055125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127582" y="3005078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127582" y="2955031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145"/>
                </a:moveTo>
                <a:lnTo>
                  <a:pt x="17764" y="16145"/>
                </a:lnTo>
                <a:lnTo>
                  <a:pt x="17764" y="0"/>
                </a:lnTo>
                <a:lnTo>
                  <a:pt x="0" y="0"/>
                </a:lnTo>
                <a:lnTo>
                  <a:pt x="0" y="16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617123" y="3144319"/>
            <a:ext cx="1393825" cy="887094"/>
          </a:xfrm>
          <a:custGeom>
            <a:avLst/>
            <a:gdLst/>
            <a:ahLst/>
            <a:cxnLst/>
            <a:rect l="l" t="t" r="r" b="b"/>
            <a:pathLst>
              <a:path w="1393825" h="887095">
                <a:moveTo>
                  <a:pt x="1393806" y="0"/>
                </a:moveTo>
                <a:lnTo>
                  <a:pt x="1335273" y="15334"/>
                </a:lnTo>
                <a:lnTo>
                  <a:pt x="1261610" y="37538"/>
                </a:lnTo>
                <a:lnTo>
                  <a:pt x="1175431" y="65381"/>
                </a:lnTo>
                <a:lnTo>
                  <a:pt x="1089052" y="99894"/>
                </a:lnTo>
                <a:lnTo>
                  <a:pt x="1028097" y="139447"/>
                </a:lnTo>
                <a:lnTo>
                  <a:pt x="979860" y="183635"/>
                </a:lnTo>
                <a:lnTo>
                  <a:pt x="939290" y="230051"/>
                </a:lnTo>
                <a:lnTo>
                  <a:pt x="898728" y="278689"/>
                </a:lnTo>
                <a:lnTo>
                  <a:pt x="860579" y="327120"/>
                </a:lnTo>
                <a:lnTo>
                  <a:pt x="822438" y="375750"/>
                </a:lnTo>
                <a:lnTo>
                  <a:pt x="784496" y="424181"/>
                </a:lnTo>
                <a:lnTo>
                  <a:pt x="746347" y="470191"/>
                </a:lnTo>
                <a:lnTo>
                  <a:pt x="710826" y="514792"/>
                </a:lnTo>
                <a:lnTo>
                  <a:pt x="675304" y="556766"/>
                </a:lnTo>
                <a:lnTo>
                  <a:pt x="639783" y="595308"/>
                </a:lnTo>
                <a:lnTo>
                  <a:pt x="606682" y="630426"/>
                </a:lnTo>
                <a:lnTo>
                  <a:pt x="571162" y="661907"/>
                </a:lnTo>
                <a:lnTo>
                  <a:pt x="535640" y="690355"/>
                </a:lnTo>
                <a:lnTo>
                  <a:pt x="502546" y="715983"/>
                </a:lnTo>
                <a:lnTo>
                  <a:pt x="467025" y="738992"/>
                </a:lnTo>
                <a:lnTo>
                  <a:pt x="431503" y="759374"/>
                </a:lnTo>
                <a:lnTo>
                  <a:pt x="395982" y="777940"/>
                </a:lnTo>
                <a:lnTo>
                  <a:pt x="357833" y="794891"/>
                </a:lnTo>
                <a:lnTo>
                  <a:pt x="317271" y="810026"/>
                </a:lnTo>
                <a:lnTo>
                  <a:pt x="271654" y="823950"/>
                </a:lnTo>
                <a:lnTo>
                  <a:pt x="220796" y="836060"/>
                </a:lnTo>
                <a:lnTo>
                  <a:pt x="164890" y="846952"/>
                </a:lnTo>
                <a:lnTo>
                  <a:pt x="111605" y="856442"/>
                </a:lnTo>
                <a:lnTo>
                  <a:pt x="68415" y="865519"/>
                </a:lnTo>
                <a:lnTo>
                  <a:pt x="35521" y="873591"/>
                </a:lnTo>
                <a:lnTo>
                  <a:pt x="12716" y="880454"/>
                </a:lnTo>
                <a:lnTo>
                  <a:pt x="0" y="886505"/>
                </a:lnTo>
              </a:path>
            </a:pathLst>
          </a:custGeom>
          <a:ln w="1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622171" y="3115060"/>
            <a:ext cx="1371600" cy="994410"/>
          </a:xfrm>
          <a:custGeom>
            <a:avLst/>
            <a:gdLst/>
            <a:ahLst/>
            <a:cxnLst/>
            <a:rect l="l" t="t" r="r" b="b"/>
            <a:pathLst>
              <a:path w="1371600" h="994410">
                <a:moveTo>
                  <a:pt x="1370993" y="994266"/>
                </a:moveTo>
                <a:lnTo>
                  <a:pt x="1320136" y="986193"/>
                </a:lnTo>
                <a:lnTo>
                  <a:pt x="1269278" y="979131"/>
                </a:lnTo>
                <a:lnTo>
                  <a:pt x="1142330" y="963797"/>
                </a:lnTo>
                <a:lnTo>
                  <a:pt x="1117096" y="960565"/>
                </a:lnTo>
                <a:lnTo>
                  <a:pt x="1066239" y="953908"/>
                </a:lnTo>
                <a:lnTo>
                  <a:pt x="1015381" y="946441"/>
                </a:lnTo>
                <a:lnTo>
                  <a:pt x="964723" y="937563"/>
                </a:lnTo>
                <a:lnTo>
                  <a:pt x="913865" y="927070"/>
                </a:lnTo>
                <a:lnTo>
                  <a:pt x="863207" y="914355"/>
                </a:lnTo>
                <a:lnTo>
                  <a:pt x="812342" y="899220"/>
                </a:lnTo>
                <a:lnTo>
                  <a:pt x="761683" y="881259"/>
                </a:lnTo>
                <a:lnTo>
                  <a:pt x="710826" y="860072"/>
                </a:lnTo>
                <a:lnTo>
                  <a:pt x="659968" y="835248"/>
                </a:lnTo>
                <a:lnTo>
                  <a:pt x="609310" y="806188"/>
                </a:lnTo>
                <a:lnTo>
                  <a:pt x="558445" y="772893"/>
                </a:lnTo>
                <a:lnTo>
                  <a:pt x="507786" y="734749"/>
                </a:lnTo>
                <a:lnTo>
                  <a:pt x="456929" y="691166"/>
                </a:lnTo>
                <a:lnTo>
                  <a:pt x="406270" y="642123"/>
                </a:lnTo>
                <a:lnTo>
                  <a:pt x="355413" y="587036"/>
                </a:lnTo>
                <a:lnTo>
                  <a:pt x="329980" y="557171"/>
                </a:lnTo>
                <a:lnTo>
                  <a:pt x="304548" y="525684"/>
                </a:lnTo>
                <a:lnTo>
                  <a:pt x="279322" y="492388"/>
                </a:lnTo>
                <a:lnTo>
                  <a:pt x="253889" y="457277"/>
                </a:lnTo>
                <a:lnTo>
                  <a:pt x="228464" y="420550"/>
                </a:lnTo>
                <a:lnTo>
                  <a:pt x="203032" y="381801"/>
                </a:lnTo>
                <a:lnTo>
                  <a:pt x="177606" y="341244"/>
                </a:lnTo>
                <a:lnTo>
                  <a:pt x="152373" y="298665"/>
                </a:lnTo>
                <a:lnTo>
                  <a:pt x="126948" y="254263"/>
                </a:lnTo>
                <a:lnTo>
                  <a:pt x="101516" y="207648"/>
                </a:lnTo>
                <a:lnTo>
                  <a:pt x="76083" y="159018"/>
                </a:lnTo>
                <a:lnTo>
                  <a:pt x="50857" y="108166"/>
                </a:lnTo>
                <a:lnTo>
                  <a:pt x="25425" y="55293"/>
                </a:lnTo>
                <a:lnTo>
                  <a:pt x="0" y="0"/>
                </a:lnTo>
              </a:path>
            </a:pathLst>
          </a:custGeom>
          <a:ln w="16146">
            <a:solidFill>
              <a:srgbClr val="F800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44580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594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579474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5626118" y="6164283"/>
            <a:ext cx="33782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0" dirty="0">
                <a:latin typeface="Arial"/>
                <a:cs typeface="Arial"/>
              </a:rPr>
              <a:t>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245123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69529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 txBox="1"/>
          <p:nvPr/>
        </p:nvSpPr>
        <p:spPr>
          <a:xfrm>
            <a:off x="6189097" y="6164283"/>
            <a:ext cx="64897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70" dirty="0">
                <a:latin typeface="Arial"/>
                <a:cs typeface="Arial"/>
              </a:rPr>
              <a:t>2</a:t>
            </a:r>
            <a:r>
              <a:rPr sz="1200" spc="10" dirty="0">
                <a:latin typeface="Arial"/>
                <a:cs typeface="Arial"/>
              </a:rPr>
              <a:t>2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7002787" y="6164283"/>
            <a:ext cx="28575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4</a:t>
            </a:r>
            <a:r>
              <a:rPr sz="1200" spc="10" dirty="0">
                <a:latin typeface="Arial"/>
                <a:cs typeface="Arial"/>
              </a:rPr>
              <a:t>4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545706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976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68225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0744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01993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13242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35761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470105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58280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07784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2048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0329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768999" y="6332873"/>
            <a:ext cx="9525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60" dirty="0">
                <a:latin typeface="Arial"/>
                <a:cs typeface="Arial"/>
              </a:rPr>
              <a:t>LLaammbbddaa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/>
          <p:nvPr/>
        </p:nvSpPr>
        <p:spPr>
          <a:xfrm>
            <a:off x="5344580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79474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45123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69529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545706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56976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68225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90744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01993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13242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761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470105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8280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07784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92048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0329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34458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344580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344580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44580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44580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344580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344580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 txBox="1"/>
          <p:nvPr/>
        </p:nvSpPr>
        <p:spPr>
          <a:xfrm>
            <a:off x="5074337" y="4792453"/>
            <a:ext cx="242570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70" dirty="0">
                <a:latin typeface="Arial"/>
                <a:cs typeface="Arial"/>
              </a:rPr>
              <a:t>1</a:t>
            </a:r>
            <a:r>
              <a:rPr sz="1200" spc="10" dirty="0">
                <a:latin typeface="Arial"/>
                <a:cs typeface="Arial"/>
              </a:rPr>
              <a:t>1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9</a:t>
            </a:r>
            <a:r>
              <a:rPr sz="1200" spc="1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8</a:t>
            </a:r>
            <a:r>
              <a:rPr sz="1200" spc="1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7</a:t>
            </a:r>
            <a:r>
              <a:rPr sz="1200" spc="1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6</a:t>
            </a:r>
            <a:r>
              <a:rPr sz="1200" spc="1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67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0</a:t>
            </a:r>
            <a:r>
              <a:rPr sz="1200" spc="-34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.</a:t>
            </a:r>
            <a:r>
              <a:rPr sz="1200" spc="-670" dirty="0">
                <a:latin typeface="Arial"/>
                <a:cs typeface="Arial"/>
              </a:rPr>
              <a:t>5</a:t>
            </a:r>
            <a:r>
              <a:rPr sz="1200" spc="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1" name="object 671"/>
          <p:cNvSpPr/>
          <p:nvPr/>
        </p:nvSpPr>
        <p:spPr>
          <a:xfrm>
            <a:off x="5344580" y="60887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44580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44580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344580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7995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44580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44580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44580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344580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344580" y="58857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44580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44580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344580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44580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44580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44580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44580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44580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44580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44580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44580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344580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44580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344580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44580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44580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44580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344580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344580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344580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44580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344580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344580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344580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44580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344580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344580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344580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344580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344580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344580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344580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344580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344580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344580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44580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 txBox="1"/>
          <p:nvPr/>
        </p:nvSpPr>
        <p:spPr>
          <a:xfrm>
            <a:off x="4831851" y="5339952"/>
            <a:ext cx="205104" cy="295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5"/>
              </a:lnSpc>
            </a:pPr>
            <a:r>
              <a:rPr sz="1200" spc="-33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35" dirty="0">
                <a:latin typeface="Arial"/>
                <a:cs typeface="Arial"/>
              </a:rPr>
              <a:t>/</a:t>
            </a:r>
            <a:r>
              <a:rPr sz="1200" spc="-10" dirty="0">
                <a:latin typeface="Arial"/>
                <a:cs typeface="Arial"/>
              </a:rPr>
              <a:t>/</a:t>
            </a:r>
            <a:r>
              <a:rPr sz="1200" spc="-34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125" spc="-885" baseline="-22222" dirty="0">
                <a:latin typeface="Arial"/>
                <a:cs typeface="Arial"/>
              </a:rPr>
              <a:t>Q</a:t>
            </a:r>
            <a:r>
              <a:rPr sz="1125" spc="-7" baseline="-22222" dirty="0">
                <a:latin typeface="Arial"/>
                <a:cs typeface="Arial"/>
              </a:rPr>
              <a:t>Q</a:t>
            </a:r>
            <a:r>
              <a:rPr sz="1125" spc="-757" baseline="-22222" dirty="0">
                <a:latin typeface="Arial"/>
                <a:cs typeface="Arial"/>
              </a:rPr>
              <a:t>S</a:t>
            </a:r>
            <a:r>
              <a:rPr sz="1125" baseline="-22222" dirty="0">
                <a:latin typeface="Arial"/>
                <a:cs typeface="Arial"/>
              </a:rPr>
              <a:t>S</a:t>
            </a:r>
            <a:endParaRPr sz="1125" baseline="-22222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7145470" y="4853806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509"/>
                </a:lnTo>
              </a:path>
            </a:pathLst>
          </a:custGeom>
          <a:ln w="16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09474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09474" y="58604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109474" y="5606730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09474" y="535322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09474" y="5099531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09474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7468" y="60633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27468" y="60380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127468" y="602083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002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7468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127468" y="59619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127468" y="59365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127468" y="59111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136469" y="5884762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220368"/>
                </a:moveTo>
                <a:lnTo>
                  <a:pt x="0" y="0"/>
                </a:lnTo>
                <a:lnTo>
                  <a:pt x="0" y="2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127468" y="58350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127468" y="580968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27468" y="578431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27468" y="575894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27468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127468" y="570821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127468" y="568284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127468" y="565747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127468" y="56321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127468" y="558135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127468" y="555598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127468" y="553061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127468" y="55052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127468" y="547987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127468" y="545450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127468" y="542913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127468" y="54037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127468" y="537839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7468" y="532785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127468" y="530248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127468" y="527711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7468" y="525174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127468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7468" y="520101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7468" y="517564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7468" y="515027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127468" y="51249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127468" y="507416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127468" y="504879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127468" y="502342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127468" y="49980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127468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27468" y="49473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127468" y="492193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127468" y="489656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127468" y="487119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2" y="16369"/>
                </a:lnTo>
                <a:lnTo>
                  <a:pt x="18002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580" y="4952830"/>
            <a:ext cx="1801495" cy="1066800"/>
          </a:xfrm>
          <a:custGeom>
            <a:avLst/>
            <a:gdLst/>
            <a:ahLst/>
            <a:cxnLst/>
            <a:rect l="l" t="t" r="r" b="b"/>
            <a:pathLst>
              <a:path w="1801495" h="1066800">
                <a:moveTo>
                  <a:pt x="0" y="0"/>
                </a:moveTo>
                <a:lnTo>
                  <a:pt x="33746" y="411"/>
                </a:lnTo>
                <a:lnTo>
                  <a:pt x="67492" y="1024"/>
                </a:lnTo>
                <a:lnTo>
                  <a:pt x="134985" y="2251"/>
                </a:lnTo>
                <a:lnTo>
                  <a:pt x="168940" y="2865"/>
                </a:lnTo>
                <a:lnTo>
                  <a:pt x="202686" y="3890"/>
                </a:lnTo>
                <a:lnTo>
                  <a:pt x="236433" y="4705"/>
                </a:lnTo>
                <a:lnTo>
                  <a:pt x="270179" y="5932"/>
                </a:lnTo>
                <a:lnTo>
                  <a:pt x="337679" y="9007"/>
                </a:lnTo>
                <a:lnTo>
                  <a:pt x="405171" y="13302"/>
                </a:lnTo>
                <a:lnTo>
                  <a:pt x="472664" y="20462"/>
                </a:lnTo>
                <a:lnTo>
                  <a:pt x="540365" y="35807"/>
                </a:lnTo>
                <a:lnTo>
                  <a:pt x="607858" y="81842"/>
                </a:lnTo>
                <a:lnTo>
                  <a:pt x="641612" y="132582"/>
                </a:lnTo>
                <a:lnTo>
                  <a:pt x="675358" y="213190"/>
                </a:lnTo>
                <a:lnTo>
                  <a:pt x="709104" y="330840"/>
                </a:lnTo>
                <a:lnTo>
                  <a:pt x="742850" y="484080"/>
                </a:lnTo>
                <a:lnTo>
                  <a:pt x="776597" y="657992"/>
                </a:lnTo>
                <a:lnTo>
                  <a:pt x="810343" y="825559"/>
                </a:lnTo>
                <a:lnTo>
                  <a:pt x="844298" y="958950"/>
                </a:lnTo>
                <a:lnTo>
                  <a:pt x="878045" y="1040793"/>
                </a:lnTo>
                <a:lnTo>
                  <a:pt x="911791" y="1066574"/>
                </a:lnTo>
                <a:lnTo>
                  <a:pt x="945537" y="1040995"/>
                </a:lnTo>
                <a:lnTo>
                  <a:pt x="979291" y="972866"/>
                </a:lnTo>
                <a:lnTo>
                  <a:pt x="1013037" y="873225"/>
                </a:lnTo>
                <a:lnTo>
                  <a:pt x="1046783" y="753540"/>
                </a:lnTo>
                <a:lnTo>
                  <a:pt x="1080529" y="625663"/>
                </a:lnTo>
                <a:lnTo>
                  <a:pt x="1114276" y="499836"/>
                </a:lnTo>
                <a:lnTo>
                  <a:pt x="1148029" y="385262"/>
                </a:lnTo>
                <a:lnTo>
                  <a:pt x="1181776" y="287872"/>
                </a:lnTo>
                <a:lnTo>
                  <a:pt x="1215723" y="210123"/>
                </a:lnTo>
                <a:lnTo>
                  <a:pt x="1249470" y="151608"/>
                </a:lnTo>
                <a:lnTo>
                  <a:pt x="1283224" y="109255"/>
                </a:lnTo>
                <a:lnTo>
                  <a:pt x="1316970" y="78976"/>
                </a:lnTo>
                <a:lnTo>
                  <a:pt x="1350716" y="57698"/>
                </a:lnTo>
                <a:lnTo>
                  <a:pt x="1418209" y="32126"/>
                </a:lnTo>
                <a:lnTo>
                  <a:pt x="1485708" y="19646"/>
                </a:lnTo>
                <a:lnTo>
                  <a:pt x="1553403" y="12688"/>
                </a:lnTo>
                <a:lnTo>
                  <a:pt x="1620903" y="8394"/>
                </a:lnTo>
                <a:lnTo>
                  <a:pt x="1688395" y="5528"/>
                </a:lnTo>
                <a:lnTo>
                  <a:pt x="1755888" y="3478"/>
                </a:lnTo>
                <a:lnTo>
                  <a:pt x="1789641" y="2663"/>
                </a:lnTo>
                <a:lnTo>
                  <a:pt x="1800890" y="246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44580" y="4951603"/>
            <a:ext cx="1801495" cy="1085215"/>
          </a:xfrm>
          <a:custGeom>
            <a:avLst/>
            <a:gdLst/>
            <a:ahLst/>
            <a:cxnLst/>
            <a:rect l="l" t="t" r="r" b="b"/>
            <a:pathLst>
              <a:path w="1801495" h="1085214">
                <a:moveTo>
                  <a:pt x="0" y="0"/>
                </a:moveTo>
                <a:lnTo>
                  <a:pt x="33746" y="613"/>
                </a:lnTo>
                <a:lnTo>
                  <a:pt x="101238" y="1840"/>
                </a:lnTo>
                <a:lnTo>
                  <a:pt x="134985" y="2663"/>
                </a:lnTo>
                <a:lnTo>
                  <a:pt x="202686" y="4503"/>
                </a:lnTo>
                <a:lnTo>
                  <a:pt x="270179" y="7160"/>
                </a:lnTo>
                <a:lnTo>
                  <a:pt x="337679" y="11050"/>
                </a:lnTo>
                <a:lnTo>
                  <a:pt x="405171" y="16983"/>
                </a:lnTo>
                <a:lnTo>
                  <a:pt x="472664" y="26395"/>
                </a:lnTo>
                <a:lnTo>
                  <a:pt x="540365" y="42967"/>
                </a:lnTo>
                <a:lnTo>
                  <a:pt x="607858" y="84498"/>
                </a:lnTo>
                <a:lnTo>
                  <a:pt x="641612" y="130128"/>
                </a:lnTo>
                <a:lnTo>
                  <a:pt x="675358" y="206240"/>
                </a:lnTo>
                <a:lnTo>
                  <a:pt x="709104" y="321630"/>
                </a:lnTo>
                <a:lnTo>
                  <a:pt x="742850" y="475491"/>
                </a:lnTo>
                <a:lnTo>
                  <a:pt x="776597" y="652874"/>
                </a:lnTo>
                <a:lnTo>
                  <a:pt x="810343" y="827602"/>
                </a:lnTo>
                <a:lnTo>
                  <a:pt x="844298" y="970816"/>
                </a:lnTo>
                <a:lnTo>
                  <a:pt x="878045" y="1059616"/>
                </a:lnTo>
                <a:lnTo>
                  <a:pt x="911791" y="1084778"/>
                </a:lnTo>
                <a:lnTo>
                  <a:pt x="945537" y="1051229"/>
                </a:lnTo>
                <a:lnTo>
                  <a:pt x="979291" y="971228"/>
                </a:lnTo>
                <a:lnTo>
                  <a:pt x="1013037" y="860132"/>
                </a:lnTo>
                <a:lnTo>
                  <a:pt x="1046783" y="732053"/>
                </a:lnTo>
                <a:lnTo>
                  <a:pt x="1080529" y="601109"/>
                </a:lnTo>
                <a:lnTo>
                  <a:pt x="1114276" y="479172"/>
                </a:lnTo>
                <a:lnTo>
                  <a:pt x="1148029" y="374413"/>
                </a:lnTo>
                <a:lnTo>
                  <a:pt x="1181776" y="289511"/>
                </a:lnTo>
                <a:lnTo>
                  <a:pt x="1215723" y="222602"/>
                </a:lnTo>
                <a:lnTo>
                  <a:pt x="1249470" y="170230"/>
                </a:lnTo>
                <a:lnTo>
                  <a:pt x="1283224" y="129515"/>
                </a:lnTo>
                <a:lnTo>
                  <a:pt x="1316970" y="98002"/>
                </a:lnTo>
                <a:lnTo>
                  <a:pt x="1350716" y="73859"/>
                </a:lnTo>
                <a:lnTo>
                  <a:pt x="1384462" y="55858"/>
                </a:lnTo>
                <a:lnTo>
                  <a:pt x="1451955" y="32328"/>
                </a:lnTo>
                <a:lnTo>
                  <a:pt x="1519455" y="19646"/>
                </a:lnTo>
                <a:lnTo>
                  <a:pt x="1587150" y="12479"/>
                </a:lnTo>
                <a:lnTo>
                  <a:pt x="1654648" y="8184"/>
                </a:lnTo>
                <a:lnTo>
                  <a:pt x="1722141" y="5117"/>
                </a:lnTo>
                <a:lnTo>
                  <a:pt x="1789641" y="3067"/>
                </a:lnTo>
                <a:lnTo>
                  <a:pt x="1800890" y="2865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927475" y="6114131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37764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7758841" y="6164283"/>
            <a:ext cx="7912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280" algn="l"/>
              </a:tabLst>
            </a:pPr>
            <a:r>
              <a:rPr sz="1200" spc="-295" dirty="0">
                <a:latin typeface="Arial"/>
                <a:cs typeface="Arial"/>
              </a:rPr>
              <a:t>--440000	--220000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8828017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278191" y="609694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8771992" y="6164283"/>
            <a:ext cx="6521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920" algn="l"/>
              </a:tabLst>
            </a:pPr>
            <a:r>
              <a:rPr sz="1200" spc="-315" dirty="0">
                <a:latin typeface="Arial"/>
                <a:cs typeface="Arial"/>
              </a:rPr>
              <a:t>00	</a:t>
            </a:r>
            <a:r>
              <a:rPr sz="1200" spc="-330" dirty="0">
                <a:latin typeface="Arial"/>
                <a:cs typeface="Arial"/>
              </a:rPr>
              <a:t>220000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9585681" y="6164283"/>
            <a:ext cx="28892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30" dirty="0">
                <a:latin typeface="Arial"/>
                <a:cs typeface="Arial"/>
              </a:rPr>
              <a:t>440000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8039962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15265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6515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490339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60283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15321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940513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05300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16569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390678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503376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615870" y="610962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4"/>
                </a:moveTo>
                <a:lnTo>
                  <a:pt x="8182" y="6344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 txBox="1"/>
          <p:nvPr/>
        </p:nvSpPr>
        <p:spPr>
          <a:xfrm>
            <a:off x="8351893" y="6332873"/>
            <a:ext cx="955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5" dirty="0">
                <a:latin typeface="Arial"/>
                <a:cs typeface="Arial"/>
              </a:rPr>
              <a:t>LLaammbbddaa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305" dirty="0">
                <a:latin typeface="Arial"/>
                <a:cs typeface="Arial"/>
              </a:rPr>
              <a:t>[[mmAA]]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0" name="object 790"/>
          <p:cNvSpPr/>
          <p:nvPr/>
        </p:nvSpPr>
        <p:spPr>
          <a:xfrm>
            <a:off x="7927475" y="4845827"/>
            <a:ext cx="1801495" cy="16510"/>
          </a:xfrm>
          <a:custGeom>
            <a:avLst/>
            <a:gdLst/>
            <a:ahLst/>
            <a:cxnLst/>
            <a:rect l="l" t="t" r="r" b="b"/>
            <a:pathLst>
              <a:path w="1801495" h="16510">
                <a:moveTo>
                  <a:pt x="0" y="16369"/>
                </a:moveTo>
                <a:lnTo>
                  <a:pt x="1800890" y="16369"/>
                </a:lnTo>
                <a:lnTo>
                  <a:pt x="1800890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7764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828017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9278191" y="4854012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8182" y="12685"/>
                </a:moveTo>
                <a:lnTo>
                  <a:pt x="8182" y="12685"/>
                </a:lnTo>
              </a:path>
            </a:pathLst>
          </a:custGeom>
          <a:ln w="25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039962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15265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6515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90339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60283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715321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940513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05300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916569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9390678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503376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615870" y="485401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8182" y="6340"/>
                </a:moveTo>
                <a:lnTo>
                  <a:pt x="8182" y="6340"/>
                </a:lnTo>
              </a:path>
            </a:pathLst>
          </a:custGeom>
          <a:ln w="12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927475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927475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927475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 txBox="1"/>
          <p:nvPr/>
        </p:nvSpPr>
        <p:spPr>
          <a:xfrm>
            <a:off x="7518679" y="5704552"/>
            <a:ext cx="384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70" dirty="0">
                <a:latin typeface="Arial"/>
                <a:cs typeface="Arial"/>
              </a:rPr>
              <a:t>--00..0055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270" dirty="0">
                <a:latin typeface="Arial"/>
                <a:cs typeface="Arial"/>
              </a:rPr>
              <a:t>--00..1100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0" name="object 810"/>
          <p:cNvSpPr/>
          <p:nvPr/>
        </p:nvSpPr>
        <p:spPr>
          <a:xfrm>
            <a:off x="7927475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7570577" y="5387629"/>
            <a:ext cx="33210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00..0000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2" name="object 812"/>
          <p:cNvSpPr/>
          <p:nvPr/>
        </p:nvSpPr>
        <p:spPr>
          <a:xfrm>
            <a:off x="7927475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7" y="16369"/>
                </a:lnTo>
                <a:lnTo>
                  <a:pt x="35997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927475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997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7570577" y="4792453"/>
            <a:ext cx="33210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>
                <a:latin typeface="Arial"/>
                <a:cs typeface="Arial"/>
              </a:rPr>
              <a:t>00..1100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90" dirty="0">
                <a:latin typeface="Arial"/>
                <a:cs typeface="Arial"/>
              </a:rPr>
              <a:t>00..0055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7927475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927475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927475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927475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927475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927475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7927475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7927475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7927475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927475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927475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7475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927475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927475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927475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927475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7995" y="16369"/>
                </a:lnTo>
                <a:lnTo>
                  <a:pt x="17995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7276278" y="5310211"/>
            <a:ext cx="208279" cy="3562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819" dirty="0">
                <a:latin typeface="Arial"/>
                <a:cs typeface="Arial"/>
              </a:rPr>
              <a:t>V</a:t>
            </a:r>
            <a:r>
              <a:rPr sz="1800" spc="-7" baseline="2314" dirty="0">
                <a:latin typeface="Arial"/>
                <a:cs typeface="Arial"/>
              </a:rPr>
              <a:t>V</a:t>
            </a:r>
            <a:r>
              <a:rPr sz="1200" spc="-345" dirty="0">
                <a:latin typeface="Arial"/>
                <a:cs typeface="Arial"/>
              </a:rPr>
              <a:t>/</a:t>
            </a:r>
            <a:r>
              <a:rPr sz="1800" baseline="2314" dirty="0">
                <a:latin typeface="Arial"/>
                <a:cs typeface="Arial"/>
              </a:rPr>
              <a:t>/</a:t>
            </a:r>
            <a:r>
              <a:rPr sz="1200" spc="-345" dirty="0">
                <a:latin typeface="Arial"/>
                <a:cs typeface="Arial"/>
              </a:rPr>
              <a:t>I</a:t>
            </a:r>
            <a:r>
              <a:rPr sz="1800" spc="-7" baseline="2314" dirty="0">
                <a:latin typeface="Arial"/>
                <a:cs typeface="Arial"/>
              </a:rPr>
              <a:t>I</a:t>
            </a:r>
            <a:r>
              <a:rPr sz="1125" spc="-892" baseline="-22222" dirty="0">
                <a:latin typeface="Arial"/>
                <a:cs typeface="Arial"/>
              </a:rPr>
              <a:t>Q</a:t>
            </a:r>
            <a:r>
              <a:rPr sz="1125" baseline="-18518" dirty="0">
                <a:latin typeface="Arial"/>
                <a:cs typeface="Arial"/>
              </a:rPr>
              <a:t>Q</a:t>
            </a:r>
            <a:r>
              <a:rPr sz="1125" spc="-765" baseline="-22222" dirty="0">
                <a:latin typeface="Arial"/>
                <a:cs typeface="Arial"/>
              </a:rPr>
              <a:t>S</a:t>
            </a:r>
            <a:r>
              <a:rPr sz="1125" baseline="-18518" dirty="0">
                <a:latin typeface="Arial"/>
                <a:cs typeface="Arial"/>
              </a:rPr>
              <a:t>S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728366" y="4854011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303"/>
                </a:lnTo>
              </a:path>
            </a:pathLst>
          </a:custGeom>
          <a:ln w="1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92368" y="612231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692368" y="5797004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692368" y="5479877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92368" y="5162953"/>
            <a:ext cx="36195" cy="16510"/>
          </a:xfrm>
          <a:custGeom>
            <a:avLst/>
            <a:gdLst/>
            <a:ahLst/>
            <a:cxnLst/>
            <a:rect l="l" t="t" r="r" b="b"/>
            <a:pathLst>
              <a:path w="36195" h="16510">
                <a:moveTo>
                  <a:pt x="0" y="16369"/>
                </a:moveTo>
                <a:lnTo>
                  <a:pt x="35996" y="16369"/>
                </a:lnTo>
                <a:lnTo>
                  <a:pt x="35996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92368" y="4854012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996" y="0"/>
                </a:moveTo>
                <a:lnTo>
                  <a:pt x="0" y="0"/>
                </a:lnTo>
              </a:path>
            </a:pathLst>
          </a:custGeom>
          <a:ln w="1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710363" y="605070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710363" y="59872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710363" y="592385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710363" y="58604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710363" y="5733574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710363" y="5670152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710363" y="560673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10363" y="5543300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710363" y="5416448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710363" y="5353227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710363" y="5289805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710363" y="5226383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710363" y="509953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710363" y="503610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710363" y="497267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710363" y="4909249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0" y="16369"/>
                </a:moveTo>
                <a:lnTo>
                  <a:pt x="18001" y="16369"/>
                </a:lnTo>
                <a:lnTo>
                  <a:pt x="18001" y="0"/>
                </a:lnTo>
                <a:lnTo>
                  <a:pt x="0" y="0"/>
                </a:lnTo>
                <a:lnTo>
                  <a:pt x="0" y="1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7927475" y="4896156"/>
            <a:ext cx="1801495" cy="1068070"/>
          </a:xfrm>
          <a:custGeom>
            <a:avLst/>
            <a:gdLst/>
            <a:ahLst/>
            <a:cxnLst/>
            <a:rect l="l" t="t" r="r" b="b"/>
            <a:pathLst>
              <a:path w="1801495" h="1068070">
                <a:moveTo>
                  <a:pt x="0" y="591495"/>
                </a:moveTo>
                <a:lnTo>
                  <a:pt x="33746" y="591292"/>
                </a:lnTo>
                <a:lnTo>
                  <a:pt x="67492" y="591292"/>
                </a:lnTo>
                <a:lnTo>
                  <a:pt x="101238" y="591083"/>
                </a:lnTo>
                <a:lnTo>
                  <a:pt x="134985" y="591083"/>
                </a:lnTo>
                <a:lnTo>
                  <a:pt x="168940" y="590881"/>
                </a:lnTo>
                <a:lnTo>
                  <a:pt x="202686" y="590679"/>
                </a:lnTo>
                <a:lnTo>
                  <a:pt x="236433" y="590470"/>
                </a:lnTo>
                <a:lnTo>
                  <a:pt x="270179" y="590268"/>
                </a:lnTo>
                <a:lnTo>
                  <a:pt x="303933" y="589856"/>
                </a:lnTo>
                <a:lnTo>
                  <a:pt x="337679" y="589452"/>
                </a:lnTo>
                <a:lnTo>
                  <a:pt x="405171" y="587813"/>
                </a:lnTo>
                <a:lnTo>
                  <a:pt x="472664" y="584132"/>
                </a:lnTo>
                <a:lnTo>
                  <a:pt x="540365" y="568787"/>
                </a:lnTo>
                <a:lnTo>
                  <a:pt x="574112" y="546073"/>
                </a:lnTo>
                <a:lnTo>
                  <a:pt x="607859" y="502088"/>
                </a:lnTo>
                <a:lnTo>
                  <a:pt x="641612" y="428842"/>
                </a:lnTo>
                <a:lnTo>
                  <a:pt x="675358" y="324495"/>
                </a:lnTo>
                <a:lnTo>
                  <a:pt x="709104" y="199693"/>
                </a:lnTo>
                <a:lnTo>
                  <a:pt x="742850" y="78565"/>
                </a:lnTo>
                <a:lnTo>
                  <a:pt x="776597" y="0"/>
                </a:lnTo>
                <a:lnTo>
                  <a:pt x="810343" y="12277"/>
                </a:lnTo>
                <a:lnTo>
                  <a:pt x="844299" y="149768"/>
                </a:lnTo>
                <a:lnTo>
                  <a:pt x="878045" y="399582"/>
                </a:lnTo>
                <a:lnTo>
                  <a:pt x="911791" y="690111"/>
                </a:lnTo>
                <a:lnTo>
                  <a:pt x="945537" y="927856"/>
                </a:lnTo>
                <a:lnTo>
                  <a:pt x="979291" y="1053481"/>
                </a:lnTo>
                <a:lnTo>
                  <a:pt x="1013038" y="1068003"/>
                </a:lnTo>
                <a:lnTo>
                  <a:pt x="1046783" y="1012557"/>
                </a:lnTo>
                <a:lnTo>
                  <a:pt x="1080529" y="933378"/>
                </a:lnTo>
                <a:lnTo>
                  <a:pt x="1114276" y="859519"/>
                </a:lnTo>
                <a:lnTo>
                  <a:pt x="1148029" y="801206"/>
                </a:lnTo>
                <a:lnTo>
                  <a:pt x="1181776" y="757012"/>
                </a:lnTo>
                <a:lnTo>
                  <a:pt x="1215724" y="722237"/>
                </a:lnTo>
                <a:lnTo>
                  <a:pt x="1249470" y="693178"/>
                </a:lnTo>
                <a:lnTo>
                  <a:pt x="1283224" y="668017"/>
                </a:lnTo>
                <a:lnTo>
                  <a:pt x="1316971" y="646126"/>
                </a:lnTo>
                <a:lnTo>
                  <a:pt x="1350716" y="628320"/>
                </a:lnTo>
                <a:lnTo>
                  <a:pt x="1418209" y="606226"/>
                </a:lnTo>
                <a:lnTo>
                  <a:pt x="1485708" y="597637"/>
                </a:lnTo>
                <a:lnTo>
                  <a:pt x="1553403" y="594974"/>
                </a:lnTo>
                <a:lnTo>
                  <a:pt x="1620903" y="593949"/>
                </a:lnTo>
                <a:lnTo>
                  <a:pt x="1688395" y="593335"/>
                </a:lnTo>
                <a:lnTo>
                  <a:pt x="1755888" y="592931"/>
                </a:lnTo>
                <a:lnTo>
                  <a:pt x="1800890" y="592931"/>
                </a:lnTo>
              </a:path>
            </a:pathLst>
          </a:custGeom>
          <a:ln w="16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927475" y="4872424"/>
            <a:ext cx="1801495" cy="1089025"/>
          </a:xfrm>
          <a:custGeom>
            <a:avLst/>
            <a:gdLst/>
            <a:ahLst/>
            <a:cxnLst/>
            <a:rect l="l" t="t" r="r" b="b"/>
            <a:pathLst>
              <a:path w="1801495" h="1089025">
                <a:moveTo>
                  <a:pt x="0" y="614613"/>
                </a:moveTo>
                <a:lnTo>
                  <a:pt x="33746" y="614411"/>
                </a:lnTo>
                <a:lnTo>
                  <a:pt x="67492" y="614411"/>
                </a:lnTo>
                <a:lnTo>
                  <a:pt x="101238" y="614202"/>
                </a:lnTo>
                <a:lnTo>
                  <a:pt x="134985" y="614000"/>
                </a:lnTo>
                <a:lnTo>
                  <a:pt x="168940" y="613588"/>
                </a:lnTo>
                <a:lnTo>
                  <a:pt x="202686" y="613386"/>
                </a:lnTo>
                <a:lnTo>
                  <a:pt x="270179" y="612159"/>
                </a:lnTo>
                <a:lnTo>
                  <a:pt x="337679" y="609705"/>
                </a:lnTo>
                <a:lnTo>
                  <a:pt x="405171" y="604999"/>
                </a:lnTo>
                <a:lnTo>
                  <a:pt x="472664" y="597225"/>
                </a:lnTo>
                <a:lnTo>
                  <a:pt x="540365" y="580242"/>
                </a:lnTo>
                <a:lnTo>
                  <a:pt x="574112" y="561007"/>
                </a:lnTo>
                <a:lnTo>
                  <a:pt x="607859" y="523980"/>
                </a:lnTo>
                <a:lnTo>
                  <a:pt x="641612" y="455844"/>
                </a:lnTo>
                <a:lnTo>
                  <a:pt x="675358" y="346589"/>
                </a:lnTo>
                <a:lnTo>
                  <a:pt x="709104" y="204601"/>
                </a:lnTo>
                <a:lnTo>
                  <a:pt x="742850" y="69153"/>
                </a:lnTo>
                <a:lnTo>
                  <a:pt x="776597" y="0"/>
                </a:lnTo>
                <a:lnTo>
                  <a:pt x="810343" y="44194"/>
                </a:lnTo>
                <a:lnTo>
                  <a:pt x="844299" y="203374"/>
                </a:lnTo>
                <a:lnTo>
                  <a:pt x="878045" y="436002"/>
                </a:lnTo>
                <a:lnTo>
                  <a:pt x="911791" y="683153"/>
                </a:lnTo>
                <a:lnTo>
                  <a:pt x="945537" y="893890"/>
                </a:lnTo>
                <a:lnTo>
                  <a:pt x="979291" y="1033835"/>
                </a:lnTo>
                <a:lnTo>
                  <a:pt x="1013038" y="1088466"/>
                </a:lnTo>
                <a:lnTo>
                  <a:pt x="1046783" y="1065138"/>
                </a:lnTo>
                <a:lnTo>
                  <a:pt x="1080529" y="991279"/>
                </a:lnTo>
                <a:lnTo>
                  <a:pt x="1114276" y="901050"/>
                </a:lnTo>
                <a:lnTo>
                  <a:pt x="1148029" y="820644"/>
                </a:lnTo>
                <a:lnTo>
                  <a:pt x="1181776" y="761105"/>
                </a:lnTo>
                <a:lnTo>
                  <a:pt x="1215724" y="721003"/>
                </a:lnTo>
                <a:lnTo>
                  <a:pt x="1249470" y="694001"/>
                </a:lnTo>
                <a:lnTo>
                  <a:pt x="1283224" y="675177"/>
                </a:lnTo>
                <a:lnTo>
                  <a:pt x="1350716" y="649597"/>
                </a:lnTo>
                <a:lnTo>
                  <a:pt x="1418209" y="634462"/>
                </a:lnTo>
                <a:lnTo>
                  <a:pt x="1485708" y="626068"/>
                </a:lnTo>
                <a:lnTo>
                  <a:pt x="1553403" y="621773"/>
                </a:lnTo>
                <a:lnTo>
                  <a:pt x="1620903" y="619521"/>
                </a:lnTo>
                <a:lnTo>
                  <a:pt x="1688395" y="618503"/>
                </a:lnTo>
                <a:lnTo>
                  <a:pt x="1755888" y="617681"/>
                </a:lnTo>
                <a:lnTo>
                  <a:pt x="1789641" y="617478"/>
                </a:lnTo>
                <a:lnTo>
                  <a:pt x="1800890" y="617478"/>
                </a:lnTo>
              </a:path>
            </a:pathLst>
          </a:custGeom>
          <a:ln w="16368">
            <a:solidFill>
              <a:srgbClr val="F8000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507789" y="3171755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493" y="0"/>
                </a:lnTo>
              </a:path>
            </a:pathLst>
          </a:custGeom>
          <a:ln w="16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 txBox="1"/>
          <p:nvPr/>
        </p:nvSpPr>
        <p:spPr>
          <a:xfrm>
            <a:off x="8112224" y="2984878"/>
            <a:ext cx="16389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300"/>
              </a:lnSpc>
            </a:pPr>
            <a:r>
              <a:rPr sz="1650" dirty="0">
                <a:latin typeface="Arial"/>
                <a:cs typeface="Arial"/>
              </a:rPr>
              <a:t>Flux tube model 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Best-fit 1C</a:t>
            </a:r>
            <a:r>
              <a:rPr sz="1650" spc="-60" dirty="0">
                <a:solidFill>
                  <a:srgbClr val="F91A15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F91A15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2" name="object 862"/>
          <p:cNvSpPr txBox="1"/>
          <p:nvPr/>
        </p:nvSpPr>
        <p:spPr>
          <a:xfrm>
            <a:off x="8318299" y="7093448"/>
            <a:ext cx="1179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lang="es-ES" sz="1000" spc="15" dirty="0" smtClean="0">
                <a:latin typeface="Arial"/>
                <a:cs typeface="Arial"/>
              </a:rPr>
              <a:t>Basilio Ruiz Cobo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58" name="object 858"/>
          <p:cNvSpPr txBox="1"/>
          <p:nvPr/>
        </p:nvSpPr>
        <p:spPr>
          <a:xfrm>
            <a:off x="8291317" y="4629687"/>
            <a:ext cx="998219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" dirty="0">
                <a:solidFill>
                  <a:srgbClr val="3333CC"/>
                </a:solidFill>
                <a:latin typeface="Arial"/>
                <a:cs typeface="Arial"/>
              </a:rPr>
              <a:t>Fe I </a:t>
            </a:r>
            <a:r>
              <a:rPr sz="1250" spc="-10" dirty="0">
                <a:solidFill>
                  <a:srgbClr val="3333CC"/>
                </a:solidFill>
                <a:latin typeface="Arial"/>
                <a:cs typeface="Arial"/>
              </a:rPr>
              <a:t>630.2</a:t>
            </a:r>
            <a:r>
              <a:rPr sz="1250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333CC"/>
                </a:solidFill>
                <a:latin typeface="Arial"/>
                <a:cs typeface="Arial"/>
              </a:rPr>
              <a:t>nm</a:t>
            </a:r>
            <a:endParaRPr sz="1250">
              <a:latin typeface="Arial"/>
              <a:cs typeface="Arial"/>
            </a:endParaRPr>
          </a:p>
        </p:txBody>
      </p:sp>
      <p:cxnSp>
        <p:nvCxnSpPr>
          <p:cNvPr id="861" name="Conector recto 860"/>
          <p:cNvCxnSpPr/>
          <p:nvPr/>
        </p:nvCxnSpPr>
        <p:spPr>
          <a:xfrm>
            <a:off x="7507789" y="3413519"/>
            <a:ext cx="522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3" name="object 2"/>
          <p:cNvSpPr txBox="1">
            <a:spLocks/>
          </p:cNvSpPr>
          <p:nvPr/>
        </p:nvSpPr>
        <p:spPr>
          <a:xfrm>
            <a:off x="728662" y="730250"/>
            <a:ext cx="9488487" cy="379591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424305">
              <a:spcBef>
                <a:spcPts val="560"/>
              </a:spcBef>
            </a:pPr>
            <a:r>
              <a:rPr lang="en-US" sz="2000" kern="0" dirty="0" smtClean="0">
                <a:solidFill>
                  <a:srgbClr val="FFFFFF"/>
                </a:solidFill>
              </a:rPr>
              <a:t>              </a:t>
            </a:r>
            <a:r>
              <a:rPr lang="en-US" sz="2000" dirty="0">
                <a:solidFill>
                  <a:srgbClr val="FFFFFF"/>
                </a:solidFill>
              </a:rPr>
              <a:t>Asymmetric Stokes</a:t>
            </a:r>
            <a:r>
              <a:rPr lang="en-US" sz="2000" spc="-4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profiles</a:t>
            </a:r>
            <a:endParaRPr lang="en-US" sz="2000" kern="0" dirty="0"/>
          </a:p>
        </p:txBody>
      </p:sp>
      <p:sp>
        <p:nvSpPr>
          <p:cNvPr id="864" name="object 2"/>
          <p:cNvSpPr txBox="1">
            <a:spLocks/>
          </p:cNvSpPr>
          <p:nvPr/>
        </p:nvSpPr>
        <p:spPr>
          <a:xfrm>
            <a:off x="728663" y="252413"/>
            <a:ext cx="9488487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9289" lvl="2">
              <a:spcBef>
                <a:spcPts val="560"/>
              </a:spcBef>
            </a:pP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5: How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choose an inversion technique</a:t>
            </a:r>
            <a:r>
              <a:rPr lang="en-US" sz="2800" spc="10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1C SIR </a:t>
            </a:r>
            <a:r>
              <a:rPr sz="3100" spc="-5" dirty="0">
                <a:solidFill>
                  <a:srgbClr val="FFFFFF"/>
                </a:solidFill>
              </a:rPr>
              <a:t>inversion of Hinode/SP</a:t>
            </a:r>
            <a:r>
              <a:rPr sz="3100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data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54001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4940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7688" y="1298140"/>
            <a:ext cx="69215" cy="77470"/>
          </a:xfrm>
          <a:custGeom>
            <a:avLst/>
            <a:gdLst/>
            <a:ahLst/>
            <a:cxnLst/>
            <a:rect l="l" t="t" r="r" b="b"/>
            <a:pathLst>
              <a:path w="69215" h="77469">
                <a:moveTo>
                  <a:pt x="0" y="0"/>
                </a:moveTo>
                <a:lnTo>
                  <a:pt x="41897" y="0"/>
                </a:lnTo>
                <a:lnTo>
                  <a:pt x="54220" y="4411"/>
                </a:lnTo>
                <a:lnTo>
                  <a:pt x="61614" y="11029"/>
                </a:lnTo>
                <a:lnTo>
                  <a:pt x="66543" y="17647"/>
                </a:lnTo>
                <a:lnTo>
                  <a:pt x="69007" y="28677"/>
                </a:lnTo>
                <a:lnTo>
                  <a:pt x="69007" y="46325"/>
                </a:lnTo>
                <a:lnTo>
                  <a:pt x="66543" y="57354"/>
                </a:lnTo>
                <a:lnTo>
                  <a:pt x="61614" y="66178"/>
                </a:lnTo>
                <a:lnTo>
                  <a:pt x="54220" y="72796"/>
                </a:lnTo>
                <a:lnTo>
                  <a:pt x="41897" y="77208"/>
                </a:lnTo>
                <a:lnTo>
                  <a:pt x="0" y="77208"/>
                </a:lnTo>
              </a:path>
            </a:pathLst>
          </a:custGeom>
          <a:ln w="4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9585" y="1298140"/>
            <a:ext cx="24765" cy="77470"/>
          </a:xfrm>
          <a:custGeom>
            <a:avLst/>
            <a:gdLst/>
            <a:ahLst/>
            <a:cxnLst/>
            <a:rect l="l" t="t" r="r" b="b"/>
            <a:pathLst>
              <a:path w="24765" h="77469">
                <a:moveTo>
                  <a:pt x="0" y="0"/>
                </a:moveTo>
                <a:lnTo>
                  <a:pt x="7393" y="4411"/>
                </a:lnTo>
                <a:lnTo>
                  <a:pt x="14787" y="11029"/>
                </a:lnTo>
                <a:lnTo>
                  <a:pt x="19716" y="17647"/>
                </a:lnTo>
                <a:lnTo>
                  <a:pt x="24645" y="28677"/>
                </a:lnTo>
                <a:lnTo>
                  <a:pt x="24645" y="46325"/>
                </a:lnTo>
                <a:lnTo>
                  <a:pt x="19716" y="57354"/>
                </a:lnTo>
                <a:lnTo>
                  <a:pt x="14787" y="66178"/>
                </a:lnTo>
                <a:lnTo>
                  <a:pt x="7393" y="72796"/>
                </a:lnTo>
                <a:lnTo>
                  <a:pt x="0" y="77208"/>
                </a:lnTo>
              </a:path>
            </a:pathLst>
          </a:custGeom>
          <a:ln w="4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6270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2464" y="8823"/>
                </a:moveTo>
                <a:lnTo>
                  <a:pt x="2464" y="11029"/>
                </a:lnTo>
                <a:lnTo>
                  <a:pt x="0" y="11029"/>
                </a:lnTo>
                <a:lnTo>
                  <a:pt x="0" y="8823"/>
                </a:lnTo>
                <a:lnTo>
                  <a:pt x="2464" y="4411"/>
                </a:lnTo>
                <a:lnTo>
                  <a:pt x="12322" y="0"/>
                </a:lnTo>
                <a:lnTo>
                  <a:pt x="27110" y="0"/>
                </a:lnTo>
                <a:lnTo>
                  <a:pt x="36968" y="4411"/>
                </a:lnTo>
                <a:lnTo>
                  <a:pt x="39433" y="8823"/>
                </a:lnTo>
                <a:lnTo>
                  <a:pt x="44362" y="15441"/>
                </a:lnTo>
                <a:lnTo>
                  <a:pt x="44362" y="41913"/>
                </a:lnTo>
                <a:lnTo>
                  <a:pt x="49291" y="48531"/>
                </a:lnTo>
                <a:lnTo>
                  <a:pt x="51755" y="52942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5703" y="1331229"/>
            <a:ext cx="17780" cy="44450"/>
          </a:xfrm>
          <a:custGeom>
            <a:avLst/>
            <a:gdLst/>
            <a:ahLst/>
            <a:cxnLst/>
            <a:rect l="l" t="t" r="r" b="b"/>
            <a:pathLst>
              <a:path w="17779" h="44450">
                <a:moveTo>
                  <a:pt x="0" y="0"/>
                </a:moveTo>
                <a:lnTo>
                  <a:pt x="0" y="33089"/>
                </a:lnTo>
                <a:lnTo>
                  <a:pt x="4929" y="39707"/>
                </a:lnTo>
                <a:lnTo>
                  <a:pt x="12322" y="44119"/>
                </a:lnTo>
                <a:lnTo>
                  <a:pt x="17251" y="44119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1342" y="1337847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44362" y="0"/>
                </a:moveTo>
                <a:lnTo>
                  <a:pt x="41897" y="4411"/>
                </a:lnTo>
                <a:lnTo>
                  <a:pt x="17251" y="6617"/>
                </a:lnTo>
                <a:lnTo>
                  <a:pt x="4929" y="11029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17251" y="37501"/>
                </a:lnTo>
                <a:lnTo>
                  <a:pt x="29574" y="37501"/>
                </a:lnTo>
                <a:lnTo>
                  <a:pt x="36968" y="33089"/>
                </a:lnTo>
                <a:lnTo>
                  <a:pt x="44362" y="26471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6270" y="1344465"/>
            <a:ext cx="12700" cy="31115"/>
          </a:xfrm>
          <a:custGeom>
            <a:avLst/>
            <a:gdLst/>
            <a:ahLst/>
            <a:cxnLst/>
            <a:rect l="l" t="t" r="r" b="b"/>
            <a:pathLst>
              <a:path w="12700" h="31115">
                <a:moveTo>
                  <a:pt x="12322" y="0"/>
                </a:moveTo>
                <a:lnTo>
                  <a:pt x="2464" y="4411"/>
                </a:lnTo>
                <a:lnTo>
                  <a:pt x="0" y="11029"/>
                </a:lnTo>
                <a:lnTo>
                  <a:pt x="0" y="19853"/>
                </a:lnTo>
                <a:lnTo>
                  <a:pt x="2464" y="26471"/>
                </a:lnTo>
                <a:lnTo>
                  <a:pt x="12322" y="30883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12530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14994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4994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0207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0207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538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84002" y="1298140"/>
            <a:ext cx="0" cy="77470"/>
          </a:xfrm>
          <a:custGeom>
            <a:avLst/>
            <a:gdLst/>
            <a:ahLst/>
            <a:cxnLst/>
            <a:rect l="l" t="t" r="r" b="b"/>
            <a:pathLst>
              <a:path h="77469">
                <a:moveTo>
                  <a:pt x="0" y="0"/>
                </a:moveTo>
                <a:lnTo>
                  <a:pt x="0" y="77208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84002" y="1322405"/>
            <a:ext cx="41910" cy="38100"/>
          </a:xfrm>
          <a:custGeom>
            <a:avLst/>
            <a:gdLst/>
            <a:ahLst/>
            <a:cxnLst/>
            <a:rect l="l" t="t" r="r" b="b"/>
            <a:pathLst>
              <a:path w="41909" h="38100">
                <a:moveTo>
                  <a:pt x="41897" y="0"/>
                </a:moveTo>
                <a:lnTo>
                  <a:pt x="0" y="37501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6183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1254" y="134446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5" h="31115">
                <a:moveTo>
                  <a:pt x="0" y="0"/>
                </a:moveTo>
                <a:lnTo>
                  <a:pt x="24645" y="30883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69215" y="1298140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13577" y="1322405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69215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13577" y="1375348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4483" y="132240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40">
                <a:moveTo>
                  <a:pt x="49291" y="11029"/>
                </a:moveTo>
                <a:lnTo>
                  <a:pt x="44362" y="15441"/>
                </a:lnTo>
                <a:lnTo>
                  <a:pt x="49291" y="19853"/>
                </a:lnTo>
                <a:lnTo>
                  <a:pt x="51755" y="15441"/>
                </a:lnTo>
                <a:lnTo>
                  <a:pt x="51755" y="11029"/>
                </a:lnTo>
                <a:lnTo>
                  <a:pt x="44362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2464" y="11029"/>
                </a:lnTo>
                <a:lnTo>
                  <a:pt x="0" y="22059"/>
                </a:lnTo>
                <a:lnTo>
                  <a:pt x="0" y="30883"/>
                </a:lnTo>
                <a:lnTo>
                  <a:pt x="2464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1755" y="41913"/>
                </a:lnTo>
              </a:path>
            </a:pathLst>
          </a:custGeom>
          <a:ln w="4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6947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22181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00885" y="1322405"/>
            <a:ext cx="57150" cy="53340"/>
          </a:xfrm>
          <a:custGeom>
            <a:avLst/>
            <a:gdLst/>
            <a:ahLst/>
            <a:cxnLst/>
            <a:rect l="l" t="t" r="r" b="b"/>
            <a:pathLst>
              <a:path w="57150" h="53340">
                <a:moveTo>
                  <a:pt x="24645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2039" y="52942"/>
                </a:lnTo>
                <a:lnTo>
                  <a:pt x="44362" y="48531"/>
                </a:lnTo>
                <a:lnTo>
                  <a:pt x="54220" y="41913"/>
                </a:lnTo>
                <a:lnTo>
                  <a:pt x="56684" y="30883"/>
                </a:lnTo>
                <a:lnTo>
                  <a:pt x="56684" y="22059"/>
                </a:lnTo>
                <a:lnTo>
                  <a:pt x="54220" y="11029"/>
                </a:lnTo>
                <a:lnTo>
                  <a:pt x="44362" y="4411"/>
                </a:lnTo>
                <a:lnTo>
                  <a:pt x="32039" y="0"/>
                </a:lnTo>
                <a:lnTo>
                  <a:pt x="24645" y="0"/>
                </a:lnTo>
                <a:lnTo>
                  <a:pt x="7393" y="41913"/>
                </a:lnTo>
                <a:lnTo>
                  <a:pt x="24645" y="52942"/>
                </a:lnTo>
              </a:path>
            </a:pathLst>
          </a:custGeom>
          <a:ln w="4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2924" y="132240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52942"/>
                </a:moveTo>
                <a:lnTo>
                  <a:pt x="9858" y="48531"/>
                </a:lnTo>
                <a:lnTo>
                  <a:pt x="17251" y="41913"/>
                </a:lnTo>
                <a:lnTo>
                  <a:pt x="22181" y="30883"/>
                </a:lnTo>
                <a:lnTo>
                  <a:pt x="22181" y="22059"/>
                </a:lnTo>
                <a:lnTo>
                  <a:pt x="17251" y="11029"/>
                </a:lnTo>
                <a:lnTo>
                  <a:pt x="9858" y="4411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92073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4538" y="1322405"/>
            <a:ext cx="0" cy="53340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942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94537" y="1322405"/>
            <a:ext cx="37465" cy="22225"/>
          </a:xfrm>
          <a:custGeom>
            <a:avLst/>
            <a:gdLst/>
            <a:ahLst/>
            <a:cxnLst/>
            <a:rect l="l" t="t" r="r" b="b"/>
            <a:pathLst>
              <a:path w="37465" h="22225">
                <a:moveTo>
                  <a:pt x="0" y="22059"/>
                </a:moveTo>
                <a:lnTo>
                  <a:pt x="4929" y="11029"/>
                </a:lnTo>
                <a:lnTo>
                  <a:pt x="12322" y="4411"/>
                </a:lnTo>
                <a:lnTo>
                  <a:pt x="22181" y="0"/>
                </a:lnTo>
                <a:lnTo>
                  <a:pt x="34503" y="0"/>
                </a:lnTo>
                <a:lnTo>
                  <a:pt x="36968" y="4411"/>
                </a:lnTo>
                <a:lnTo>
                  <a:pt x="36968" y="8823"/>
                </a:lnTo>
                <a:lnTo>
                  <a:pt x="34503" y="11029"/>
                </a:lnTo>
                <a:lnTo>
                  <a:pt x="29574" y="8823"/>
                </a:lnTo>
                <a:lnTo>
                  <a:pt x="34503" y="4411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9750" y="1322405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0" y="0"/>
                </a:moveTo>
                <a:lnTo>
                  <a:pt x="1478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79750" y="137534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711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51223" y="1322405"/>
            <a:ext cx="54610" cy="53340"/>
          </a:xfrm>
          <a:custGeom>
            <a:avLst/>
            <a:gdLst/>
            <a:ahLst/>
            <a:cxnLst/>
            <a:rect l="l" t="t" r="r" b="b"/>
            <a:pathLst>
              <a:path w="54609" h="53340">
                <a:moveTo>
                  <a:pt x="4929" y="22059"/>
                </a:moveTo>
                <a:lnTo>
                  <a:pt x="54220" y="22059"/>
                </a:lnTo>
                <a:lnTo>
                  <a:pt x="54220" y="15441"/>
                </a:lnTo>
                <a:lnTo>
                  <a:pt x="49291" y="8823"/>
                </a:lnTo>
                <a:lnTo>
                  <a:pt x="46826" y="4411"/>
                </a:lnTo>
                <a:lnTo>
                  <a:pt x="36968" y="0"/>
                </a:lnTo>
                <a:lnTo>
                  <a:pt x="24645" y="0"/>
                </a:ln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24645" y="52942"/>
                </a:lnTo>
                <a:lnTo>
                  <a:pt x="34503" y="52942"/>
                </a:lnTo>
                <a:lnTo>
                  <a:pt x="46826" y="48531"/>
                </a:lnTo>
                <a:lnTo>
                  <a:pt x="54220" y="41913"/>
                </a:lnTo>
              </a:path>
            </a:pathLst>
          </a:custGeom>
          <a:ln w="46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8049" y="1326817"/>
            <a:ext cx="2540" cy="17780"/>
          </a:xfrm>
          <a:custGeom>
            <a:avLst/>
            <a:gdLst/>
            <a:ahLst/>
            <a:cxnLst/>
            <a:rect l="l" t="t" r="r" b="b"/>
            <a:pathLst>
              <a:path w="2540" h="17780">
                <a:moveTo>
                  <a:pt x="2464" y="17647"/>
                </a:move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56153" y="1322405"/>
            <a:ext cx="20320" cy="53340"/>
          </a:xfrm>
          <a:custGeom>
            <a:avLst/>
            <a:gdLst/>
            <a:ahLst/>
            <a:cxnLst/>
            <a:rect l="l" t="t" r="r" b="b"/>
            <a:pathLst>
              <a:path w="20320" h="53340">
                <a:moveTo>
                  <a:pt x="19716" y="0"/>
                </a:moveTo>
                <a:lnTo>
                  <a:pt x="12322" y="4411"/>
                </a:lnTo>
                <a:lnTo>
                  <a:pt x="4929" y="11029"/>
                </a:lnTo>
                <a:lnTo>
                  <a:pt x="0" y="22059"/>
                </a:lnTo>
                <a:lnTo>
                  <a:pt x="0" y="30883"/>
                </a:lnTo>
                <a:lnTo>
                  <a:pt x="4929" y="41913"/>
                </a:lnTo>
                <a:lnTo>
                  <a:pt x="12322" y="48531"/>
                </a:lnTo>
                <a:lnTo>
                  <a:pt x="19716" y="52942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57402" y="1421673"/>
            <a:ext cx="1844650" cy="983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59421" y="250479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40751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7861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09759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39334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63980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44263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44263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4389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71003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30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12900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42475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67120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88932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6042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7940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87515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4624" y="2491562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94908" y="2469502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94908" y="2469502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46294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58616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46294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02978" y="2526857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32553" y="2469502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59663" y="2469502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91332" y="2469502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03655" y="247391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91332" y="253126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50482" y="2526857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80056" y="2469502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04703" y="2491562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84985" y="24695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84986" y="2469502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89736" y="2191552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5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6471"/>
                </a:lnTo>
                <a:lnTo>
                  <a:pt x="4929" y="33089"/>
                </a:lnTo>
                <a:lnTo>
                  <a:pt x="9858" y="39707"/>
                </a:lnTo>
                <a:lnTo>
                  <a:pt x="17251" y="39707"/>
                </a:lnTo>
                <a:lnTo>
                  <a:pt x="24645" y="37501"/>
                </a:lnTo>
                <a:lnTo>
                  <a:pt x="27110" y="33089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4411"/>
                </a:lnTo>
                <a:lnTo>
                  <a:pt x="46826" y="0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06988" y="2191552"/>
            <a:ext cx="52069" cy="40005"/>
          </a:xfrm>
          <a:custGeom>
            <a:avLst/>
            <a:gdLst/>
            <a:ahLst/>
            <a:cxnLst/>
            <a:rect l="l" t="t" r="r" b="b"/>
            <a:pathLst>
              <a:path w="52070" h="40005">
                <a:moveTo>
                  <a:pt x="0" y="39707"/>
                </a:moveTo>
                <a:lnTo>
                  <a:pt x="7393" y="33089"/>
                </a:lnTo>
                <a:lnTo>
                  <a:pt x="9858" y="28677"/>
                </a:lnTo>
                <a:lnTo>
                  <a:pt x="17251" y="11029"/>
                </a:lnTo>
                <a:lnTo>
                  <a:pt x="19716" y="4411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4411"/>
                </a:lnTo>
                <a:lnTo>
                  <a:pt x="51755" y="13235"/>
                </a:lnTo>
                <a:lnTo>
                  <a:pt x="51755" y="22059"/>
                </a:lnTo>
                <a:lnTo>
                  <a:pt x="49291" y="30883"/>
                </a:lnTo>
                <a:lnTo>
                  <a:pt x="41897" y="37501"/>
                </a:lnTo>
                <a:lnTo>
                  <a:pt x="32039" y="39707"/>
                </a:lnTo>
                <a:lnTo>
                  <a:pt x="51755" y="39707"/>
                </a:lnTo>
                <a:lnTo>
                  <a:pt x="41897" y="37501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89736" y="2143021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22059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4411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89736" y="215846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14382" y="2151845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14382" y="2087872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7251" y="41913"/>
                </a:lnTo>
                <a:lnTo>
                  <a:pt x="24645" y="41913"/>
                </a:lnTo>
                <a:lnTo>
                  <a:pt x="34503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4503" y="4411"/>
                </a:lnTo>
                <a:lnTo>
                  <a:pt x="24645" y="0"/>
                </a:lnTo>
                <a:lnTo>
                  <a:pt x="17251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7501"/>
                </a:lnTo>
                <a:lnTo>
                  <a:pt x="24645" y="37501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14382" y="2092284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44362" y="13235"/>
                </a:moveTo>
                <a:lnTo>
                  <a:pt x="41897" y="8823"/>
                </a:lnTo>
                <a:lnTo>
                  <a:pt x="34503" y="2205"/>
                </a:lnTo>
                <a:lnTo>
                  <a:pt x="24645" y="0"/>
                </a:lnTo>
                <a:lnTo>
                  <a:pt x="17251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89736" y="206581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89736" y="206140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14382" y="2032723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31634" y="203051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1634" y="2032723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89736" y="2061400"/>
            <a:ext cx="0" cy="13335"/>
          </a:xfrm>
          <a:custGeom>
            <a:avLst/>
            <a:gdLst/>
            <a:ahLst/>
            <a:cxnLst/>
            <a:rect l="l" t="t" r="r" b="b"/>
            <a:pathLst>
              <a:path h="13335">
                <a:moveTo>
                  <a:pt x="0" y="1323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14382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58744" y="2052577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58744" y="2023899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14382" y="1970956"/>
            <a:ext cx="44450" cy="40005"/>
          </a:xfrm>
          <a:custGeom>
            <a:avLst/>
            <a:gdLst/>
            <a:ahLst/>
            <a:cxnLst/>
            <a:rect l="l" t="t" r="r" b="b"/>
            <a:pathLst>
              <a:path w="44450" h="40005">
                <a:moveTo>
                  <a:pt x="17251" y="35295"/>
                </a:moveTo>
                <a:lnTo>
                  <a:pt x="17251" y="0"/>
                </a:lnTo>
                <a:lnTo>
                  <a:pt x="12322" y="0"/>
                </a:lnTo>
                <a:lnTo>
                  <a:pt x="4929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22059"/>
                </a:lnTo>
                <a:lnTo>
                  <a:pt x="2464" y="30883"/>
                </a:lnTo>
                <a:lnTo>
                  <a:pt x="9858" y="35295"/>
                </a:lnTo>
                <a:lnTo>
                  <a:pt x="17251" y="39707"/>
                </a:lnTo>
                <a:lnTo>
                  <a:pt x="24645" y="39707"/>
                </a:lnTo>
                <a:lnTo>
                  <a:pt x="34503" y="35295"/>
                </a:lnTo>
                <a:lnTo>
                  <a:pt x="41897" y="30883"/>
                </a:lnTo>
                <a:lnTo>
                  <a:pt x="44362" y="22059"/>
                </a:lnTo>
                <a:lnTo>
                  <a:pt x="44362" y="15441"/>
                </a:lnTo>
                <a:lnTo>
                  <a:pt x="41897" y="6617"/>
                </a:lnTo>
                <a:lnTo>
                  <a:pt x="34503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16846" y="197536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7393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14382" y="1993016"/>
            <a:ext cx="44450" cy="13335"/>
          </a:xfrm>
          <a:custGeom>
            <a:avLst/>
            <a:gdLst/>
            <a:ahLst/>
            <a:cxnLst/>
            <a:rect l="l" t="t" r="r" b="b"/>
            <a:pathLst>
              <a:path w="44450" h="13335">
                <a:moveTo>
                  <a:pt x="0" y="0"/>
                </a:moveTo>
                <a:lnTo>
                  <a:pt x="2464" y="4411"/>
                </a:lnTo>
                <a:lnTo>
                  <a:pt x="9858" y="11029"/>
                </a:lnTo>
                <a:lnTo>
                  <a:pt x="17251" y="13235"/>
                </a:lnTo>
                <a:lnTo>
                  <a:pt x="24645" y="13235"/>
                </a:lnTo>
                <a:lnTo>
                  <a:pt x="34503" y="11029"/>
                </a:lnTo>
                <a:lnTo>
                  <a:pt x="41897" y="4411"/>
                </a:lnTo>
                <a:lnTo>
                  <a:pt x="44362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14382" y="1922425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7251" y="22059"/>
                </a:lnTo>
                <a:lnTo>
                  <a:pt x="24645" y="8823"/>
                </a:lnTo>
                <a:lnTo>
                  <a:pt x="27110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24240" y="1922425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4787" y="2205"/>
                </a:lnTo>
                <a:lnTo>
                  <a:pt x="17251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89736" y="185183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89736" y="1849629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89736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58744" y="1840805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7413" y="1776832"/>
            <a:ext cx="108585" cy="50800"/>
          </a:xfrm>
          <a:custGeom>
            <a:avLst/>
            <a:gdLst/>
            <a:ahLst/>
            <a:cxnLst/>
            <a:rect l="l" t="t" r="r" b="b"/>
            <a:pathLst>
              <a:path w="108585" h="50800">
                <a:moveTo>
                  <a:pt x="0" y="0"/>
                </a:moveTo>
                <a:lnTo>
                  <a:pt x="108440" y="50736"/>
                </a:lnTo>
              </a:path>
            </a:pathLst>
          </a:custGeom>
          <a:ln w="4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89736" y="175477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89736" y="175256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89736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58744" y="174374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41492" y="17040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7110" y="24265"/>
                </a:lnTo>
                <a:lnTo>
                  <a:pt x="29574" y="19853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7110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41492" y="17194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2205"/>
                </a:lnTo>
                <a:lnTo>
                  <a:pt x="7393" y="6617"/>
                </a:lnTo>
                <a:lnTo>
                  <a:pt x="14787" y="8823"/>
                </a:lnTo>
                <a:lnTo>
                  <a:pt x="19716" y="8823"/>
                </a:lnTo>
                <a:lnTo>
                  <a:pt x="27110" y="6617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71067" y="16863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2464" y="2205"/>
                </a:moveTo>
                <a:lnTo>
                  <a:pt x="0" y="4411"/>
                </a:lnTo>
                <a:lnTo>
                  <a:pt x="0" y="2205"/>
                </a:lnTo>
                <a:lnTo>
                  <a:pt x="0" y="0"/>
                </a:lnTo>
                <a:lnTo>
                  <a:pt x="7393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26705" y="1637857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5">
                <a:moveTo>
                  <a:pt x="0" y="19853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41897" y="28677"/>
                </a:lnTo>
                <a:lnTo>
                  <a:pt x="44362" y="24265"/>
                </a:lnTo>
                <a:lnTo>
                  <a:pt x="46826" y="19853"/>
                </a:lnTo>
                <a:lnTo>
                  <a:pt x="46826" y="15441"/>
                </a:ln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5441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6471"/>
                </a:lnTo>
                <a:lnTo>
                  <a:pt x="12322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4362" y="24265"/>
                </a:lnTo>
                <a:lnTo>
                  <a:pt x="46826" y="19853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6704" y="1640063"/>
            <a:ext cx="46990" cy="13335"/>
          </a:xfrm>
          <a:custGeom>
            <a:avLst/>
            <a:gdLst/>
            <a:ahLst/>
            <a:cxnLst/>
            <a:rect l="l" t="t" r="r" b="b"/>
            <a:pathLst>
              <a:path w="46989" h="13335">
                <a:moveTo>
                  <a:pt x="46826" y="13235"/>
                </a:moveTo>
                <a:lnTo>
                  <a:pt x="44362" y="8823"/>
                </a:lnTo>
                <a:lnTo>
                  <a:pt x="41897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</a:path>
            </a:pathLst>
          </a:custGeom>
          <a:ln w="44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61208" y="1637857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4265"/>
                </a:lnTo>
                <a:lnTo>
                  <a:pt x="0" y="19853"/>
                </a:lnTo>
                <a:lnTo>
                  <a:pt x="0" y="17647"/>
                </a:lnTo>
                <a:lnTo>
                  <a:pt x="2464" y="13235"/>
                </a:lnTo>
                <a:lnTo>
                  <a:pt x="7393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68602" y="1637857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30">
                <a:moveTo>
                  <a:pt x="0" y="11029"/>
                </a:moveTo>
                <a:lnTo>
                  <a:pt x="9858" y="8823"/>
                </a:lnTo>
                <a:lnTo>
                  <a:pt x="14787" y="6617"/>
                </a:lnTo>
                <a:lnTo>
                  <a:pt x="17251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26705" y="1598150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39027" y="1598150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28677"/>
                </a:moveTo>
                <a:lnTo>
                  <a:pt x="2464" y="24265"/>
                </a:lnTo>
                <a:lnTo>
                  <a:pt x="4929" y="19853"/>
                </a:lnTo>
                <a:lnTo>
                  <a:pt x="9858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4411"/>
                </a:lnTo>
                <a:lnTo>
                  <a:pt x="34503" y="8823"/>
                </a:lnTo>
                <a:lnTo>
                  <a:pt x="34503" y="15441"/>
                </a:lnTo>
                <a:lnTo>
                  <a:pt x="32039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4503" y="28677"/>
                </a:lnTo>
                <a:lnTo>
                  <a:pt x="29574" y="26471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72372" y="2748168"/>
            <a:ext cx="1829680" cy="980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59421" y="3830577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140751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67861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09759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39334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63980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44263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44263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4389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71003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2900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42475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67120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788932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16042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57940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887515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14624" y="3815135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94908" y="379528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94908" y="3795281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146294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158616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46294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202978" y="385043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232553" y="379528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259663" y="379528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91332" y="379528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03655" y="3797487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91332" y="385704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550482" y="385043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580056" y="379528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604703" y="3815135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84985" y="379528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84986" y="3795281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04523" y="3629835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4787" y="41913"/>
                </a:lnTo>
                <a:lnTo>
                  <a:pt x="22181" y="39707"/>
                </a:lnTo>
                <a:lnTo>
                  <a:pt x="24645" y="35295"/>
                </a:lnTo>
                <a:lnTo>
                  <a:pt x="27110" y="30883"/>
                </a:lnTo>
                <a:lnTo>
                  <a:pt x="34503" y="13235"/>
                </a:lnTo>
                <a:lnTo>
                  <a:pt x="36968" y="6617"/>
                </a:lnTo>
                <a:lnTo>
                  <a:pt x="44362" y="0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19311" y="3629835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7393" y="35295"/>
                </a:lnTo>
                <a:lnTo>
                  <a:pt x="9858" y="30883"/>
                </a:lnTo>
                <a:lnTo>
                  <a:pt x="17251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4362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4362" y="39707"/>
                </a:lnTo>
                <a:lnTo>
                  <a:pt x="34503" y="41913"/>
                </a:lnTo>
                <a:lnTo>
                  <a:pt x="51755" y="41913"/>
                </a:lnTo>
                <a:lnTo>
                  <a:pt x="44362" y="39707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704523" y="3583510"/>
            <a:ext cx="66675" cy="24765"/>
          </a:xfrm>
          <a:custGeom>
            <a:avLst/>
            <a:gdLst/>
            <a:ahLst/>
            <a:cxnLst/>
            <a:rect l="l" t="t" r="r" b="b"/>
            <a:pathLst>
              <a:path w="66675" h="24764">
                <a:moveTo>
                  <a:pt x="0" y="24265"/>
                </a:moveTo>
                <a:lnTo>
                  <a:pt x="54220" y="24265"/>
                </a:lnTo>
                <a:lnTo>
                  <a:pt x="64078" y="19853"/>
                </a:lnTo>
                <a:lnTo>
                  <a:pt x="66543" y="15441"/>
                </a:lnTo>
                <a:lnTo>
                  <a:pt x="66543" y="8823"/>
                </a:lnTo>
                <a:lnTo>
                  <a:pt x="64078" y="4411"/>
                </a:lnTo>
                <a:lnTo>
                  <a:pt x="59149" y="0"/>
                </a:lnTo>
              </a:path>
            </a:pathLst>
          </a:custGeom>
          <a:ln w="4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704523" y="3598952"/>
            <a:ext cx="66675" cy="4445"/>
          </a:xfrm>
          <a:custGeom>
            <a:avLst/>
            <a:gdLst/>
            <a:ahLst/>
            <a:cxnLst/>
            <a:rect l="l" t="t" r="r" b="b"/>
            <a:pathLst>
              <a:path w="66675" h="4445">
                <a:moveTo>
                  <a:pt x="0" y="4411"/>
                </a:moveTo>
                <a:lnTo>
                  <a:pt x="54220" y="4411"/>
                </a:lnTo>
                <a:lnTo>
                  <a:pt x="64078" y="2205"/>
                </a:lnTo>
                <a:lnTo>
                  <a:pt x="6654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26705" y="3592334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26705" y="3528361"/>
            <a:ext cx="44450" cy="41910"/>
          </a:xfrm>
          <a:custGeom>
            <a:avLst/>
            <a:gdLst/>
            <a:ahLst/>
            <a:cxnLst/>
            <a:rect l="l" t="t" r="r" b="b"/>
            <a:pathLst>
              <a:path w="44450" h="41910">
                <a:moveTo>
                  <a:pt x="0" y="24265"/>
                </a:moveTo>
                <a:lnTo>
                  <a:pt x="2464" y="33089"/>
                </a:lnTo>
                <a:lnTo>
                  <a:pt x="9858" y="37501"/>
                </a:lnTo>
                <a:lnTo>
                  <a:pt x="19716" y="41913"/>
                </a:lnTo>
                <a:lnTo>
                  <a:pt x="27110" y="41913"/>
                </a:lnTo>
                <a:lnTo>
                  <a:pt x="36968" y="37501"/>
                </a:lnTo>
                <a:lnTo>
                  <a:pt x="41897" y="33089"/>
                </a:lnTo>
                <a:lnTo>
                  <a:pt x="44362" y="24265"/>
                </a:lnTo>
                <a:lnTo>
                  <a:pt x="44362" y="17647"/>
                </a:lnTo>
                <a:lnTo>
                  <a:pt x="41897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4265"/>
                </a:lnTo>
                <a:lnTo>
                  <a:pt x="36968" y="35295"/>
                </a:lnTo>
                <a:lnTo>
                  <a:pt x="44362" y="24265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26704" y="3530567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44362" y="15441"/>
                </a:moveTo>
                <a:lnTo>
                  <a:pt x="41897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5441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04523" y="3504095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704523" y="3501889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26705" y="3473212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0" y="0"/>
                </a:moveTo>
                <a:lnTo>
                  <a:pt x="32039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746421" y="3471006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746421" y="3473212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4" h="17779">
                <a:moveTo>
                  <a:pt x="0" y="17647"/>
                </a:moveTo>
                <a:lnTo>
                  <a:pt x="24645" y="0"/>
                </a:lnTo>
              </a:path>
            </a:pathLst>
          </a:custGeom>
          <a:ln w="4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704523" y="3501889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26705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771067" y="3493066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71067" y="346438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26704" y="3411445"/>
            <a:ext cx="44450" cy="38100"/>
          </a:xfrm>
          <a:custGeom>
            <a:avLst/>
            <a:gdLst/>
            <a:ahLst/>
            <a:cxnLst/>
            <a:rect l="l" t="t" r="r" b="b"/>
            <a:pathLst>
              <a:path w="44450" h="38100">
                <a:moveTo>
                  <a:pt x="19716" y="35295"/>
                </a:moveTo>
                <a:lnTo>
                  <a:pt x="19716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6617"/>
                </a:lnTo>
                <a:lnTo>
                  <a:pt x="0" y="11029"/>
                </a:lnTo>
                <a:lnTo>
                  <a:pt x="0" y="19853"/>
                </a:lnTo>
                <a:lnTo>
                  <a:pt x="2464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1897" y="28677"/>
                </a:lnTo>
                <a:lnTo>
                  <a:pt x="44362" y="19853"/>
                </a:lnTo>
                <a:lnTo>
                  <a:pt x="44362" y="15441"/>
                </a:lnTo>
                <a:lnTo>
                  <a:pt x="41897" y="6617"/>
                </a:lnTo>
                <a:lnTo>
                  <a:pt x="36968" y="0"/>
                </a:lnTo>
              </a:path>
            </a:pathLst>
          </a:custGeom>
          <a:ln w="4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729169" y="3413651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17251" y="0"/>
                </a:moveTo>
                <a:lnTo>
                  <a:pt x="7393" y="0"/>
                </a:lnTo>
                <a:lnTo>
                  <a:pt x="0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726705" y="3431299"/>
            <a:ext cx="44450" cy="15875"/>
          </a:xfrm>
          <a:custGeom>
            <a:avLst/>
            <a:gdLst/>
            <a:ahLst/>
            <a:cxnLst/>
            <a:rect l="l" t="t" r="r" b="b"/>
            <a:pathLst>
              <a:path w="44450" h="15875">
                <a:moveTo>
                  <a:pt x="0" y="0"/>
                </a:moveTo>
                <a:lnTo>
                  <a:pt x="2464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1897" y="6617"/>
                </a:lnTo>
                <a:lnTo>
                  <a:pt x="44362" y="0"/>
                </a:lnTo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726705" y="3362914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5" h="31114">
                <a:moveTo>
                  <a:pt x="4929" y="2205"/>
                </a:moveTo>
                <a:lnTo>
                  <a:pt x="0" y="0"/>
                </a:lnTo>
                <a:lnTo>
                  <a:pt x="12322" y="0"/>
                </a:lnTo>
                <a:lnTo>
                  <a:pt x="4929" y="2205"/>
                </a:lnTo>
                <a:lnTo>
                  <a:pt x="2464" y="4411"/>
                </a:lnTo>
                <a:lnTo>
                  <a:pt x="0" y="11029"/>
                </a:lnTo>
                <a:lnTo>
                  <a:pt x="0" y="22059"/>
                </a:lnTo>
                <a:lnTo>
                  <a:pt x="2464" y="28677"/>
                </a:lnTo>
                <a:lnTo>
                  <a:pt x="4929" y="30883"/>
                </a:lnTo>
                <a:lnTo>
                  <a:pt x="12322" y="30883"/>
                </a:lnTo>
                <a:lnTo>
                  <a:pt x="14787" y="28677"/>
                </a:lnTo>
                <a:lnTo>
                  <a:pt x="19716" y="22059"/>
                </a:lnTo>
                <a:lnTo>
                  <a:pt x="27110" y="8823"/>
                </a:lnTo>
                <a:lnTo>
                  <a:pt x="29574" y="2205"/>
                </a:lnTo>
                <a:lnTo>
                  <a:pt x="32039" y="0"/>
                </a:lnTo>
              </a:path>
            </a:pathLst>
          </a:custGeom>
          <a:ln w="4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736563" y="3362914"/>
            <a:ext cx="34925" cy="31115"/>
          </a:xfrm>
          <a:custGeom>
            <a:avLst/>
            <a:gdLst/>
            <a:ahLst/>
            <a:cxnLst/>
            <a:rect l="l" t="t" r="r" b="b"/>
            <a:pathLst>
              <a:path w="34925" h="31114">
                <a:moveTo>
                  <a:pt x="0" y="30883"/>
                </a:moveTo>
                <a:lnTo>
                  <a:pt x="2464" y="28677"/>
                </a:lnTo>
                <a:lnTo>
                  <a:pt x="4929" y="22059"/>
                </a:lnTo>
                <a:lnTo>
                  <a:pt x="12322" y="8823"/>
                </a:lnTo>
                <a:lnTo>
                  <a:pt x="17251" y="2205"/>
                </a:lnTo>
                <a:lnTo>
                  <a:pt x="19716" y="0"/>
                </a:lnTo>
                <a:lnTo>
                  <a:pt x="29574" y="0"/>
                </a:lnTo>
                <a:lnTo>
                  <a:pt x="32039" y="2205"/>
                </a:lnTo>
                <a:lnTo>
                  <a:pt x="34503" y="8823"/>
                </a:lnTo>
                <a:lnTo>
                  <a:pt x="34503" y="19853"/>
                </a:lnTo>
                <a:lnTo>
                  <a:pt x="32039" y="26471"/>
                </a:lnTo>
                <a:lnTo>
                  <a:pt x="29574" y="28677"/>
                </a:lnTo>
                <a:lnTo>
                  <a:pt x="22181" y="30883"/>
                </a:lnTo>
                <a:lnTo>
                  <a:pt x="34503" y="30883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704523" y="3250410"/>
            <a:ext cx="66675" cy="46355"/>
          </a:xfrm>
          <a:custGeom>
            <a:avLst/>
            <a:gdLst/>
            <a:ahLst/>
            <a:cxnLst/>
            <a:rect l="l" t="t" r="r" b="b"/>
            <a:pathLst>
              <a:path w="66675" h="46354">
                <a:moveTo>
                  <a:pt x="0" y="26471"/>
                </a:moveTo>
                <a:lnTo>
                  <a:pt x="2464" y="35295"/>
                </a:lnTo>
                <a:lnTo>
                  <a:pt x="9858" y="41913"/>
                </a:lnTo>
                <a:lnTo>
                  <a:pt x="14787" y="44119"/>
                </a:lnTo>
                <a:lnTo>
                  <a:pt x="27110" y="46325"/>
                </a:lnTo>
                <a:lnTo>
                  <a:pt x="36968" y="46325"/>
                </a:lnTo>
                <a:lnTo>
                  <a:pt x="51755" y="44119"/>
                </a:lnTo>
                <a:lnTo>
                  <a:pt x="59149" y="41913"/>
                </a:lnTo>
                <a:lnTo>
                  <a:pt x="64078" y="35295"/>
                </a:lnTo>
                <a:lnTo>
                  <a:pt x="66543" y="26471"/>
                </a:lnTo>
                <a:lnTo>
                  <a:pt x="66543" y="19853"/>
                </a:lnTo>
                <a:lnTo>
                  <a:pt x="64078" y="11029"/>
                </a:lnTo>
                <a:lnTo>
                  <a:pt x="59149" y="6617"/>
                </a:lnTo>
                <a:lnTo>
                  <a:pt x="51755" y="4411"/>
                </a:lnTo>
                <a:lnTo>
                  <a:pt x="36968" y="0"/>
                </a:lnTo>
                <a:lnTo>
                  <a:pt x="27110" y="0"/>
                </a:lnTo>
                <a:lnTo>
                  <a:pt x="14787" y="4411"/>
                </a:lnTo>
                <a:lnTo>
                  <a:pt x="9858" y="6617"/>
                </a:lnTo>
                <a:lnTo>
                  <a:pt x="2464" y="11029"/>
                </a:lnTo>
                <a:lnTo>
                  <a:pt x="0" y="19853"/>
                </a:lnTo>
                <a:lnTo>
                  <a:pt x="0" y="26471"/>
                </a:lnTo>
                <a:lnTo>
                  <a:pt x="2464" y="33089"/>
                </a:lnTo>
                <a:lnTo>
                  <a:pt x="9858" y="37501"/>
                </a:lnTo>
                <a:lnTo>
                  <a:pt x="14787" y="41913"/>
                </a:lnTo>
                <a:lnTo>
                  <a:pt x="27110" y="44119"/>
                </a:lnTo>
                <a:lnTo>
                  <a:pt x="36968" y="44119"/>
                </a:lnTo>
                <a:lnTo>
                  <a:pt x="51755" y="41913"/>
                </a:lnTo>
                <a:lnTo>
                  <a:pt x="59149" y="37501"/>
                </a:lnTo>
                <a:lnTo>
                  <a:pt x="64078" y="33089"/>
                </a:lnTo>
                <a:lnTo>
                  <a:pt x="66543" y="26471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704523" y="3254823"/>
            <a:ext cx="66675" cy="15875"/>
          </a:xfrm>
          <a:custGeom>
            <a:avLst/>
            <a:gdLst/>
            <a:ahLst/>
            <a:cxnLst/>
            <a:rect l="l" t="t" r="r" b="b"/>
            <a:pathLst>
              <a:path w="66675" h="15875">
                <a:moveTo>
                  <a:pt x="66543" y="15441"/>
                </a:moveTo>
                <a:lnTo>
                  <a:pt x="64078" y="11029"/>
                </a:lnTo>
                <a:lnTo>
                  <a:pt x="59149" y="4411"/>
                </a:lnTo>
                <a:lnTo>
                  <a:pt x="51755" y="2205"/>
                </a:lnTo>
                <a:lnTo>
                  <a:pt x="36968" y="0"/>
                </a:lnTo>
                <a:lnTo>
                  <a:pt x="27110" y="0"/>
                </a:lnTo>
                <a:lnTo>
                  <a:pt x="14787" y="2205"/>
                </a:lnTo>
                <a:lnTo>
                  <a:pt x="9858" y="4411"/>
                </a:lnTo>
                <a:lnTo>
                  <a:pt x="2464" y="11029"/>
                </a:lnTo>
                <a:lnTo>
                  <a:pt x="0" y="15441"/>
                </a:lnTo>
              </a:path>
            </a:pathLst>
          </a:custGeom>
          <a:ln w="44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753815" y="3250410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4" h="35560">
                <a:moveTo>
                  <a:pt x="12322" y="35295"/>
                </a:moveTo>
                <a:lnTo>
                  <a:pt x="9858" y="35295"/>
                </a:lnTo>
                <a:lnTo>
                  <a:pt x="2464" y="33089"/>
                </a:lnTo>
                <a:lnTo>
                  <a:pt x="0" y="26471"/>
                </a:lnTo>
                <a:lnTo>
                  <a:pt x="0" y="24265"/>
                </a:lnTo>
                <a:lnTo>
                  <a:pt x="2464" y="17647"/>
                </a:lnTo>
                <a:lnTo>
                  <a:pt x="9858" y="15441"/>
                </a:lnTo>
                <a:lnTo>
                  <a:pt x="34503" y="11029"/>
                </a:lnTo>
                <a:lnTo>
                  <a:pt x="36968" y="8823"/>
                </a:lnTo>
                <a:lnTo>
                  <a:pt x="36968" y="4411"/>
                </a:lnTo>
                <a:lnTo>
                  <a:pt x="32039" y="0"/>
                </a:lnTo>
                <a:lnTo>
                  <a:pt x="27110" y="0"/>
                </a:lnTo>
              </a:path>
            </a:pathLst>
          </a:custGeom>
          <a:ln w="4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763673" y="3250410"/>
            <a:ext cx="24765" cy="15875"/>
          </a:xfrm>
          <a:custGeom>
            <a:avLst/>
            <a:gdLst/>
            <a:ahLst/>
            <a:cxnLst/>
            <a:rect l="l" t="t" r="r" b="b"/>
            <a:pathLst>
              <a:path w="24764" h="15875">
                <a:moveTo>
                  <a:pt x="0" y="15441"/>
                </a:moveTo>
                <a:lnTo>
                  <a:pt x="14787" y="11029"/>
                </a:lnTo>
                <a:lnTo>
                  <a:pt x="22181" y="8823"/>
                </a:lnTo>
                <a:lnTo>
                  <a:pt x="24645" y="6617"/>
                </a:lnTo>
                <a:lnTo>
                  <a:pt x="24645" y="4411"/>
                </a:lnTo>
                <a:lnTo>
                  <a:pt x="22181" y="0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689736" y="3184232"/>
            <a:ext cx="108585" cy="53340"/>
          </a:xfrm>
          <a:custGeom>
            <a:avLst/>
            <a:gdLst/>
            <a:ahLst/>
            <a:cxnLst/>
            <a:rect l="l" t="t" r="r" b="b"/>
            <a:pathLst>
              <a:path w="108585" h="53339">
                <a:moveTo>
                  <a:pt x="0" y="0"/>
                </a:moveTo>
                <a:lnTo>
                  <a:pt x="108440" y="52942"/>
                </a:lnTo>
              </a:path>
            </a:pathLst>
          </a:custGeom>
          <a:ln w="4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704523" y="3162172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704523" y="3159966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4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704523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771067" y="3151142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756279" y="311143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7393" y="2205"/>
                </a:moveTo>
                <a:lnTo>
                  <a:pt x="7393" y="4411"/>
                </a:lnTo>
                <a:lnTo>
                  <a:pt x="9858" y="2205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4265"/>
                </a:lnTo>
                <a:lnTo>
                  <a:pt x="12322" y="26471"/>
                </a:lnTo>
                <a:lnTo>
                  <a:pt x="17251" y="26471"/>
                </a:lnTo>
                <a:lnTo>
                  <a:pt x="24645" y="24265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756279" y="312687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2322" y="8823"/>
                </a:lnTo>
                <a:lnTo>
                  <a:pt x="17251" y="8823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783390" y="3093788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4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2322" y="2205"/>
                </a:lnTo>
                <a:lnTo>
                  <a:pt x="14787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739027" y="3047463"/>
            <a:ext cx="49530" cy="31115"/>
          </a:xfrm>
          <a:custGeom>
            <a:avLst/>
            <a:gdLst/>
            <a:ahLst/>
            <a:cxnLst/>
            <a:rect l="l" t="t" r="r" b="b"/>
            <a:pathLst>
              <a:path w="49529" h="3111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12322" y="30883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30883"/>
                </a:lnTo>
                <a:lnTo>
                  <a:pt x="41897" y="28677"/>
                </a:lnTo>
                <a:lnTo>
                  <a:pt x="46826" y="24265"/>
                </a:lnTo>
                <a:lnTo>
                  <a:pt x="49291" y="17647"/>
                </a:lnTo>
                <a:lnTo>
                  <a:pt x="49291" y="13235"/>
                </a:lnTo>
                <a:lnTo>
                  <a:pt x="46826" y="6617"/>
                </a:lnTo>
                <a:lnTo>
                  <a:pt x="41897" y="2205"/>
                </a:lnTo>
                <a:lnTo>
                  <a:pt x="36968" y="2205"/>
                </a:lnTo>
                <a:lnTo>
                  <a:pt x="27110" y="0"/>
                </a:lnTo>
                <a:lnTo>
                  <a:pt x="22181" y="0"/>
                </a:lnTo>
                <a:lnTo>
                  <a:pt x="12322" y="2205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12322" y="28677"/>
                </a:lnTo>
                <a:lnTo>
                  <a:pt x="22181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41897" y="26471"/>
                </a:lnTo>
                <a:lnTo>
                  <a:pt x="46826" y="22059"/>
                </a:lnTo>
                <a:lnTo>
                  <a:pt x="49291" y="17647"/>
                </a:lnTo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739027" y="3049668"/>
            <a:ext cx="49530" cy="11430"/>
          </a:xfrm>
          <a:custGeom>
            <a:avLst/>
            <a:gdLst/>
            <a:ahLst/>
            <a:cxnLst/>
            <a:rect l="l" t="t" r="r" b="b"/>
            <a:pathLst>
              <a:path w="49529" h="11430">
                <a:moveTo>
                  <a:pt x="49291" y="11029"/>
                </a:moveTo>
                <a:lnTo>
                  <a:pt x="46826" y="6617"/>
                </a:lnTo>
                <a:lnTo>
                  <a:pt x="41897" y="2205"/>
                </a:lnTo>
                <a:lnTo>
                  <a:pt x="36968" y="0"/>
                </a:lnTo>
                <a:lnTo>
                  <a:pt x="27110" y="0"/>
                </a:lnTo>
                <a:lnTo>
                  <a:pt x="22181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773531" y="3047463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9858" y="24265"/>
                </a:moveTo>
                <a:lnTo>
                  <a:pt x="7393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7393" y="8823"/>
                </a:lnTo>
                <a:lnTo>
                  <a:pt x="24645" y="6617"/>
                </a:lnTo>
                <a:lnTo>
                  <a:pt x="27110" y="4411"/>
                </a:lnTo>
                <a:lnTo>
                  <a:pt x="27110" y="2205"/>
                </a:lnTo>
                <a:lnTo>
                  <a:pt x="22181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780925" y="3047463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0" y="8823"/>
                </a:moveTo>
                <a:lnTo>
                  <a:pt x="12322" y="6617"/>
                </a:lnTo>
                <a:lnTo>
                  <a:pt x="14787" y="4411"/>
                </a:lnTo>
                <a:lnTo>
                  <a:pt x="17251" y="2205"/>
                </a:lnTo>
                <a:lnTo>
                  <a:pt x="14787" y="0"/>
                </a:lnTo>
              </a:path>
            </a:pathLst>
          </a:custGeom>
          <a:ln w="45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739027" y="3005549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4787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4265"/>
                </a:lnTo>
                <a:lnTo>
                  <a:pt x="7393" y="28677"/>
                </a:lnTo>
                <a:lnTo>
                  <a:pt x="12322" y="28677"/>
                </a:lnTo>
                <a:lnTo>
                  <a:pt x="17251" y="26471"/>
                </a:lnTo>
                <a:lnTo>
                  <a:pt x="19716" y="24265"/>
                </a:lnTo>
                <a:lnTo>
                  <a:pt x="22181" y="19853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751350" y="3005549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19853"/>
                </a:lnTo>
                <a:lnTo>
                  <a:pt x="12322" y="8823"/>
                </a:lnTo>
                <a:lnTo>
                  <a:pt x="12322" y="4411"/>
                </a:lnTo>
                <a:lnTo>
                  <a:pt x="14787" y="2205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2181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689736" y="294157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689736" y="293937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689736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798177" y="2921723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04523" y="2851132"/>
            <a:ext cx="66675" cy="53340"/>
          </a:xfrm>
          <a:custGeom>
            <a:avLst/>
            <a:gdLst/>
            <a:ahLst/>
            <a:cxnLst/>
            <a:rect l="l" t="t" r="r" b="b"/>
            <a:pathLst>
              <a:path w="66675" h="53339">
                <a:moveTo>
                  <a:pt x="0" y="0"/>
                </a:moveTo>
                <a:lnTo>
                  <a:pt x="66543" y="52942"/>
                </a:lnTo>
              </a:path>
            </a:pathLst>
          </a:custGeom>
          <a:ln w="4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04523" y="2851132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7501"/>
                </a:moveTo>
                <a:lnTo>
                  <a:pt x="4929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6325"/>
                </a:lnTo>
                <a:lnTo>
                  <a:pt x="14787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7501"/>
                </a:lnTo>
                <a:lnTo>
                  <a:pt x="2464" y="33089"/>
                </a:lnTo>
                <a:lnTo>
                  <a:pt x="4929" y="24265"/>
                </a:lnTo>
                <a:lnTo>
                  <a:pt x="4929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748885" y="2851132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0" y="11029"/>
                </a:moveTo>
                <a:lnTo>
                  <a:pt x="4929" y="17647"/>
                </a:lnTo>
                <a:lnTo>
                  <a:pt x="9858" y="19853"/>
                </a:lnTo>
                <a:lnTo>
                  <a:pt x="17251" y="19853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2205"/>
                </a:lnTo>
                <a:lnTo>
                  <a:pt x="14787" y="0"/>
                </a:lnTo>
                <a:lnTo>
                  <a:pt x="7393" y="0"/>
                </a:lnTo>
                <a:lnTo>
                  <a:pt x="0" y="6617"/>
                </a:lnTo>
                <a:lnTo>
                  <a:pt x="0" y="11029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689736" y="281583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89736" y="281363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440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689736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798177" y="2813631"/>
            <a:ext cx="0" cy="20320"/>
          </a:xfrm>
          <a:custGeom>
            <a:avLst/>
            <a:gdLst/>
            <a:ahLst/>
            <a:cxnLst/>
            <a:rect l="l" t="t" r="r" b="b"/>
            <a:pathLst>
              <a:path h="20319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808294" y="4071026"/>
            <a:ext cx="1893759" cy="983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059421" y="5154150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140751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167861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209759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239334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263980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44263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44263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44389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1897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2322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2322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471003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4929" y="4411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512900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542475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4411"/>
                </a:lnTo>
                <a:lnTo>
                  <a:pt x="2464" y="13235"/>
                </a:lnTo>
                <a:lnTo>
                  <a:pt x="0" y="26471"/>
                </a:lnTo>
                <a:lnTo>
                  <a:pt x="0" y="35295"/>
                </a:lnTo>
                <a:lnTo>
                  <a:pt x="2464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9560"/>
                </a:lnTo>
                <a:lnTo>
                  <a:pt x="41897" y="50736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3235"/>
                </a:lnTo>
                <a:lnTo>
                  <a:pt x="34503" y="4411"/>
                </a:lnTo>
                <a:lnTo>
                  <a:pt x="24645" y="0"/>
                </a:lnTo>
                <a:lnTo>
                  <a:pt x="19716" y="0"/>
                </a:lnTo>
                <a:lnTo>
                  <a:pt x="2464" y="35295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567120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4787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788932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16042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857940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887515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30883"/>
                </a:lnTo>
                <a:lnTo>
                  <a:pt x="7393" y="24265"/>
                </a:lnTo>
                <a:lnTo>
                  <a:pt x="17251" y="22059"/>
                </a:lnTo>
                <a:lnTo>
                  <a:pt x="27110" y="22059"/>
                </a:lnTo>
                <a:lnTo>
                  <a:pt x="36968" y="24265"/>
                </a:lnTo>
                <a:lnTo>
                  <a:pt x="41897" y="30883"/>
                </a:lnTo>
                <a:lnTo>
                  <a:pt x="46826" y="39707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9560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7393" y="48531"/>
                </a:lnTo>
                <a:lnTo>
                  <a:pt x="2464" y="5073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914624" y="5140915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29" y="2205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2059"/>
                </a:lnTo>
                <a:lnTo>
                  <a:pt x="12322" y="30883"/>
                </a:lnTo>
                <a:lnTo>
                  <a:pt x="4929" y="37501"/>
                </a:lnTo>
                <a:lnTo>
                  <a:pt x="0" y="3970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894908" y="511885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894908" y="5118855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11"/>
                </a:moveTo>
                <a:lnTo>
                  <a:pt x="14787" y="4411"/>
                </a:lnTo>
                <a:lnTo>
                  <a:pt x="32039" y="0"/>
                </a:lnTo>
              </a:path>
            </a:pathLst>
          </a:custGeom>
          <a:ln w="4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146294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158616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46294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202978" y="5176210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29" y="0"/>
                </a:moveTo>
                <a:lnTo>
                  <a:pt x="0" y="2205"/>
                </a:lnTo>
                <a:lnTo>
                  <a:pt x="4929" y="4411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232553" y="511885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4411"/>
                </a:lnTo>
                <a:lnTo>
                  <a:pt x="4929" y="13235"/>
                </a:lnTo>
                <a:lnTo>
                  <a:pt x="0" y="26471"/>
                </a:lnTo>
                <a:lnTo>
                  <a:pt x="0" y="35295"/>
                </a:lnTo>
                <a:lnTo>
                  <a:pt x="4929" y="50736"/>
                </a:lnTo>
                <a:lnTo>
                  <a:pt x="9858" y="59560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9560"/>
                </a:lnTo>
                <a:lnTo>
                  <a:pt x="44362" y="50736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3235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14787" y="4411"/>
                </a:lnTo>
                <a:lnTo>
                  <a:pt x="9858" y="6617"/>
                </a:lnTo>
                <a:lnTo>
                  <a:pt x="7393" y="13235"/>
                </a:lnTo>
                <a:lnTo>
                  <a:pt x="4929" y="26471"/>
                </a:lnTo>
                <a:lnTo>
                  <a:pt x="4929" y="35295"/>
                </a:lnTo>
                <a:lnTo>
                  <a:pt x="7393" y="50736"/>
                </a:lnTo>
                <a:lnTo>
                  <a:pt x="9858" y="57354"/>
                </a:lnTo>
                <a:lnTo>
                  <a:pt x="14787" y="59560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259663" y="511885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9560"/>
                </a:lnTo>
                <a:lnTo>
                  <a:pt x="9858" y="57354"/>
                </a:lnTo>
                <a:lnTo>
                  <a:pt x="12322" y="50736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3235"/>
                </a:lnTo>
                <a:lnTo>
                  <a:pt x="9858" y="6617"/>
                </a:lnTo>
                <a:lnTo>
                  <a:pt x="7393" y="4411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491332" y="511885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35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503655" y="512326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54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491332" y="518062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550482" y="517621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4" y="0"/>
                </a:moveTo>
                <a:lnTo>
                  <a:pt x="0" y="2205"/>
                </a:lnTo>
                <a:lnTo>
                  <a:pt x="2464" y="4411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580056" y="511885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30883"/>
                </a:lnTo>
                <a:lnTo>
                  <a:pt x="4929" y="24265"/>
                </a:lnTo>
                <a:lnTo>
                  <a:pt x="14787" y="22059"/>
                </a:lnTo>
                <a:lnTo>
                  <a:pt x="24645" y="22059"/>
                </a:lnTo>
                <a:lnTo>
                  <a:pt x="34503" y="24265"/>
                </a:lnTo>
                <a:lnTo>
                  <a:pt x="41897" y="30883"/>
                </a:lnTo>
                <a:lnTo>
                  <a:pt x="44362" y="39707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9560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9560"/>
                </a:lnTo>
                <a:lnTo>
                  <a:pt x="2464" y="57354"/>
                </a:lnTo>
                <a:lnTo>
                  <a:pt x="0" y="50736"/>
                </a:lnTo>
                <a:lnTo>
                  <a:pt x="0" y="48531"/>
                </a:lnTo>
                <a:lnTo>
                  <a:pt x="2464" y="44119"/>
                </a:lnTo>
                <a:lnTo>
                  <a:pt x="4929" y="48531"/>
                </a:lnTo>
                <a:lnTo>
                  <a:pt x="2464" y="5073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604703" y="5140915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3" y="2205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2059"/>
                </a:lnTo>
                <a:lnTo>
                  <a:pt x="14787" y="30883"/>
                </a:lnTo>
                <a:lnTo>
                  <a:pt x="7393" y="37501"/>
                </a:lnTo>
                <a:lnTo>
                  <a:pt x="0" y="39707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584985" y="51188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584986" y="5118855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11"/>
                </a:moveTo>
                <a:lnTo>
                  <a:pt x="17251" y="4411"/>
                </a:lnTo>
                <a:lnTo>
                  <a:pt x="34503" y="0"/>
                </a:lnTo>
              </a:path>
            </a:pathLst>
          </a:custGeom>
          <a:ln w="4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637980" y="4957820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4411"/>
                </a:moveTo>
                <a:lnTo>
                  <a:pt x="0" y="0"/>
                </a:lnTo>
                <a:lnTo>
                  <a:pt x="19716" y="0"/>
                </a:lnTo>
                <a:lnTo>
                  <a:pt x="9858" y="4411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3235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655232" y="4957820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3235"/>
                </a:lnTo>
                <a:lnTo>
                  <a:pt x="19716" y="6617"/>
                </a:lnTo>
                <a:lnTo>
                  <a:pt x="22181" y="4411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37980" y="4911495"/>
            <a:ext cx="69215" cy="24765"/>
          </a:xfrm>
          <a:custGeom>
            <a:avLst/>
            <a:gdLst/>
            <a:ahLst/>
            <a:cxnLst/>
            <a:rect l="l" t="t" r="r" b="b"/>
            <a:pathLst>
              <a:path w="69214" h="24764">
                <a:moveTo>
                  <a:pt x="0" y="24265"/>
                </a:moveTo>
                <a:lnTo>
                  <a:pt x="56684" y="24265"/>
                </a:lnTo>
                <a:lnTo>
                  <a:pt x="66543" y="19853"/>
                </a:lnTo>
                <a:lnTo>
                  <a:pt x="69007" y="15441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637980" y="4926937"/>
            <a:ext cx="69215" cy="4445"/>
          </a:xfrm>
          <a:custGeom>
            <a:avLst/>
            <a:gdLst/>
            <a:ahLst/>
            <a:cxnLst/>
            <a:rect l="l" t="t" r="r" b="b"/>
            <a:pathLst>
              <a:path w="69214" h="4445">
                <a:moveTo>
                  <a:pt x="0" y="4411"/>
                </a:moveTo>
                <a:lnTo>
                  <a:pt x="56684" y="4411"/>
                </a:lnTo>
                <a:lnTo>
                  <a:pt x="66543" y="2205"/>
                </a:lnTo>
                <a:lnTo>
                  <a:pt x="69007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660161" y="4920319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660161" y="4856346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4265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4265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4265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4265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660161" y="4858552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4411"/>
                </a:lnTo>
                <a:lnTo>
                  <a:pt x="27110" y="0"/>
                </a:lnTo>
                <a:lnTo>
                  <a:pt x="19716" y="0"/>
                </a:lnTo>
                <a:lnTo>
                  <a:pt x="9858" y="4411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637980" y="483208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637980" y="482987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660161" y="4801197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679877" y="4796785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679877" y="4801197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637980" y="4829875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660161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706988" y="482105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706988" y="4792374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660161" y="473943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6617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6617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665090" y="4741636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39" h="4445">
                <a:moveTo>
                  <a:pt x="14787" y="0"/>
                </a:moveTo>
                <a:lnTo>
                  <a:pt x="4929" y="0"/>
                </a:lnTo>
                <a:lnTo>
                  <a:pt x="0" y="4411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660161" y="475928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3235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3235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660161" y="468869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30883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30883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670020" y="468869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30883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30883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30883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637980" y="4578396"/>
            <a:ext cx="69215" cy="41910"/>
          </a:xfrm>
          <a:custGeom>
            <a:avLst/>
            <a:gdLst/>
            <a:ahLst/>
            <a:cxnLst/>
            <a:rect l="l" t="t" r="r" b="b"/>
            <a:pathLst>
              <a:path w="69214" h="41910">
                <a:moveTo>
                  <a:pt x="0" y="41913"/>
                </a:moveTo>
                <a:lnTo>
                  <a:pt x="49291" y="41913"/>
                </a:lnTo>
                <a:lnTo>
                  <a:pt x="59149" y="37501"/>
                </a:lnTo>
                <a:lnTo>
                  <a:pt x="66543" y="33089"/>
                </a:lnTo>
                <a:lnTo>
                  <a:pt x="69007" y="24265"/>
                </a:lnTo>
                <a:lnTo>
                  <a:pt x="69007" y="17647"/>
                </a:lnTo>
                <a:lnTo>
                  <a:pt x="66543" y="8823"/>
                </a:lnTo>
                <a:lnTo>
                  <a:pt x="59149" y="2205"/>
                </a:lnTo>
                <a:lnTo>
                  <a:pt x="49291" y="0"/>
                </a:lnTo>
                <a:lnTo>
                  <a:pt x="0" y="0"/>
                </a:lnTo>
              </a:path>
            </a:pathLst>
          </a:custGeom>
          <a:ln w="45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637980" y="4602661"/>
            <a:ext cx="69215" cy="13335"/>
          </a:xfrm>
          <a:custGeom>
            <a:avLst/>
            <a:gdLst/>
            <a:ahLst/>
            <a:cxnLst/>
            <a:rect l="l" t="t" r="r" b="b"/>
            <a:pathLst>
              <a:path w="69214" h="13335">
                <a:moveTo>
                  <a:pt x="0" y="13235"/>
                </a:moveTo>
                <a:lnTo>
                  <a:pt x="49291" y="13235"/>
                </a:lnTo>
                <a:lnTo>
                  <a:pt x="59149" y="11029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37980" y="4607073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637980" y="456957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625657" y="4505599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637980" y="448574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637980" y="4481334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637980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706988" y="4472510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689736" y="4432803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4411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4411"/>
                </a:lnTo>
                <a:lnTo>
                  <a:pt x="0" y="8823"/>
                </a:lnTo>
                <a:lnTo>
                  <a:pt x="0" y="15441"/>
                </a:lnTo>
                <a:lnTo>
                  <a:pt x="2464" y="22059"/>
                </a:lnTo>
                <a:lnTo>
                  <a:pt x="7393" y="26471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6471"/>
                </a:lnTo>
                <a:lnTo>
                  <a:pt x="29574" y="22059"/>
                </a:lnTo>
                <a:lnTo>
                  <a:pt x="32039" y="15441"/>
                </a:lnTo>
                <a:lnTo>
                  <a:pt x="32039" y="11029"/>
                </a:lnTo>
                <a:lnTo>
                  <a:pt x="29574" y="4411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689736" y="4448244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716846" y="4415155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674948" y="4368830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74948" y="4371036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6617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6617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09453" y="4368830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1029"/>
                </a:lnTo>
                <a:lnTo>
                  <a:pt x="4929" y="8823"/>
                </a:lnTo>
                <a:lnTo>
                  <a:pt x="24645" y="6617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714382" y="4368830"/>
            <a:ext cx="20320" cy="8890"/>
          </a:xfrm>
          <a:custGeom>
            <a:avLst/>
            <a:gdLst/>
            <a:ahLst/>
            <a:cxnLst/>
            <a:rect l="l" t="t" r="r" b="b"/>
            <a:pathLst>
              <a:path w="20320" h="8889">
                <a:moveTo>
                  <a:pt x="0" y="8823"/>
                </a:moveTo>
                <a:lnTo>
                  <a:pt x="12322" y="6617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674948" y="4326917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684807" y="4326917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2059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625657" y="4262944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625657" y="4260738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625657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731634" y="4243091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637980" y="4172500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637980" y="4172500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684807" y="4172500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625657" y="413720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625657" y="413499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625657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731634" y="4134999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808294" y="5397520"/>
            <a:ext cx="1893759" cy="980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059421" y="6479929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14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140751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167861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209759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239334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263980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244263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244263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44389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89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1897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1897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7393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7393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471003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39" h="62229">
                <a:moveTo>
                  <a:pt x="0" y="61766"/>
                </a:moveTo>
                <a:lnTo>
                  <a:pt x="4929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4787" y="35295"/>
                </a:lnTo>
                <a:lnTo>
                  <a:pt x="14787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4929" y="2205"/>
                </a:lnTo>
                <a:lnTo>
                  <a:pt x="0" y="0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512900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542475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16" y="0"/>
                </a:moveTo>
                <a:lnTo>
                  <a:pt x="9858" y="2205"/>
                </a:lnTo>
                <a:lnTo>
                  <a:pt x="2464" y="11029"/>
                </a:lnTo>
                <a:lnTo>
                  <a:pt x="0" y="26471"/>
                </a:lnTo>
                <a:lnTo>
                  <a:pt x="0" y="35295"/>
                </a:lnTo>
                <a:lnTo>
                  <a:pt x="2464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4645" y="61766"/>
                </a:lnTo>
                <a:lnTo>
                  <a:pt x="34503" y="57354"/>
                </a:lnTo>
                <a:lnTo>
                  <a:pt x="41897" y="48531"/>
                </a:lnTo>
                <a:lnTo>
                  <a:pt x="44362" y="35295"/>
                </a:lnTo>
                <a:lnTo>
                  <a:pt x="44362" y="26471"/>
                </a:lnTo>
                <a:lnTo>
                  <a:pt x="41897" y="11029"/>
                </a:lnTo>
                <a:lnTo>
                  <a:pt x="34503" y="2205"/>
                </a:lnTo>
                <a:lnTo>
                  <a:pt x="24645" y="0"/>
                </a:lnTo>
                <a:lnTo>
                  <a:pt x="19716" y="0"/>
                </a:lnTo>
                <a:lnTo>
                  <a:pt x="12322" y="2205"/>
                </a:lnTo>
                <a:lnTo>
                  <a:pt x="9858" y="6617"/>
                </a:lnTo>
                <a:lnTo>
                  <a:pt x="4929" y="11029"/>
                </a:lnTo>
                <a:lnTo>
                  <a:pt x="2464" y="26471"/>
                </a:lnTo>
                <a:lnTo>
                  <a:pt x="2464" y="35295"/>
                </a:lnTo>
                <a:lnTo>
                  <a:pt x="4929" y="48531"/>
                </a:lnTo>
                <a:lnTo>
                  <a:pt x="9858" y="55148"/>
                </a:lnTo>
                <a:lnTo>
                  <a:pt x="12322" y="57354"/>
                </a:lnTo>
                <a:lnTo>
                  <a:pt x="19716" y="61766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567120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4787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4787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788932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816042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857940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7393" y="2205"/>
                </a:lnTo>
                <a:lnTo>
                  <a:pt x="2464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87515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3" y="0"/>
                </a:moveTo>
                <a:lnTo>
                  <a:pt x="0" y="28677"/>
                </a:lnTo>
                <a:lnTo>
                  <a:pt x="7393" y="24265"/>
                </a:lnTo>
                <a:lnTo>
                  <a:pt x="17251" y="19853"/>
                </a:lnTo>
                <a:lnTo>
                  <a:pt x="27110" y="19853"/>
                </a:lnTo>
                <a:lnTo>
                  <a:pt x="36968" y="24265"/>
                </a:lnTo>
                <a:lnTo>
                  <a:pt x="41897" y="28677"/>
                </a:lnTo>
                <a:lnTo>
                  <a:pt x="46826" y="37501"/>
                </a:lnTo>
                <a:lnTo>
                  <a:pt x="46826" y="44119"/>
                </a:lnTo>
                <a:lnTo>
                  <a:pt x="41897" y="52942"/>
                </a:lnTo>
                <a:lnTo>
                  <a:pt x="36968" y="57354"/>
                </a:lnTo>
                <a:lnTo>
                  <a:pt x="27110" y="61766"/>
                </a:lnTo>
                <a:lnTo>
                  <a:pt x="17251" y="61766"/>
                </a:lnTo>
                <a:lnTo>
                  <a:pt x="7393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7393" y="46325"/>
                </a:lnTo>
                <a:lnTo>
                  <a:pt x="2464" y="48531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914624" y="6464488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09">
                <a:moveTo>
                  <a:pt x="0" y="0"/>
                </a:moveTo>
                <a:lnTo>
                  <a:pt x="4929" y="4411"/>
                </a:lnTo>
                <a:lnTo>
                  <a:pt x="12322" y="8823"/>
                </a:lnTo>
                <a:lnTo>
                  <a:pt x="14787" y="17647"/>
                </a:lnTo>
                <a:lnTo>
                  <a:pt x="14787" y="24265"/>
                </a:lnTo>
                <a:lnTo>
                  <a:pt x="12322" y="33089"/>
                </a:lnTo>
                <a:lnTo>
                  <a:pt x="4929" y="37501"/>
                </a:lnTo>
                <a:lnTo>
                  <a:pt x="0" y="41913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894908" y="6444634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39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894908" y="6444634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5"/>
                </a:moveTo>
                <a:lnTo>
                  <a:pt x="14787" y="2205"/>
                </a:lnTo>
                <a:lnTo>
                  <a:pt x="32039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46294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4929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158616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146294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2978" y="649978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4929" y="0"/>
                </a:moveTo>
                <a:lnTo>
                  <a:pt x="0" y="2205"/>
                </a:lnTo>
                <a:lnTo>
                  <a:pt x="4929" y="6617"/>
                </a:lnTo>
                <a:lnTo>
                  <a:pt x="7393" y="2205"/>
                </a:lnTo>
                <a:lnTo>
                  <a:pt x="492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32553" y="6444634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16" y="0"/>
                </a:moveTo>
                <a:lnTo>
                  <a:pt x="9858" y="2205"/>
                </a:lnTo>
                <a:lnTo>
                  <a:pt x="4929" y="11029"/>
                </a:lnTo>
                <a:lnTo>
                  <a:pt x="0" y="26471"/>
                </a:lnTo>
                <a:lnTo>
                  <a:pt x="0" y="35295"/>
                </a:lnTo>
                <a:lnTo>
                  <a:pt x="4929" y="48531"/>
                </a:lnTo>
                <a:lnTo>
                  <a:pt x="9858" y="57354"/>
                </a:lnTo>
                <a:lnTo>
                  <a:pt x="19716" y="61766"/>
                </a:lnTo>
                <a:lnTo>
                  <a:pt x="27110" y="61766"/>
                </a:lnTo>
                <a:lnTo>
                  <a:pt x="36968" y="57354"/>
                </a:lnTo>
                <a:lnTo>
                  <a:pt x="44362" y="48531"/>
                </a:lnTo>
                <a:lnTo>
                  <a:pt x="46826" y="35295"/>
                </a:lnTo>
                <a:lnTo>
                  <a:pt x="46826" y="26471"/>
                </a:lnTo>
                <a:lnTo>
                  <a:pt x="44362" y="11029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4929" y="35295"/>
                </a:lnTo>
                <a:lnTo>
                  <a:pt x="14787" y="57354"/>
                </a:lnTo>
                <a:lnTo>
                  <a:pt x="1971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59663" y="6444634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66"/>
                </a:moveTo>
                <a:lnTo>
                  <a:pt x="7393" y="57354"/>
                </a:lnTo>
                <a:lnTo>
                  <a:pt x="9858" y="55148"/>
                </a:lnTo>
                <a:lnTo>
                  <a:pt x="12322" y="48531"/>
                </a:lnTo>
                <a:lnTo>
                  <a:pt x="17251" y="35295"/>
                </a:lnTo>
                <a:lnTo>
                  <a:pt x="17251" y="26471"/>
                </a:lnTo>
                <a:lnTo>
                  <a:pt x="12322" y="11029"/>
                </a:lnTo>
                <a:lnTo>
                  <a:pt x="9858" y="6617"/>
                </a:lnTo>
                <a:lnTo>
                  <a:pt x="7393" y="2205"/>
                </a:lnTo>
                <a:lnTo>
                  <a:pt x="0" y="0"/>
                </a:lnTo>
              </a:path>
            </a:pathLst>
          </a:custGeom>
          <a:ln w="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491332" y="6444634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29"/>
                </a:moveTo>
                <a:lnTo>
                  <a:pt x="7393" y="8823"/>
                </a:lnTo>
                <a:lnTo>
                  <a:pt x="14787" y="0"/>
                </a:lnTo>
                <a:lnTo>
                  <a:pt x="14787" y="61766"/>
                </a:lnTo>
              </a:path>
            </a:pathLst>
          </a:custGeom>
          <a:ln w="4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503655" y="6446840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56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491332" y="65064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74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550482" y="649978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2464" y="0"/>
                </a:moveTo>
                <a:lnTo>
                  <a:pt x="0" y="2205"/>
                </a:lnTo>
                <a:lnTo>
                  <a:pt x="2464" y="6617"/>
                </a:lnTo>
                <a:lnTo>
                  <a:pt x="4929" y="2205"/>
                </a:lnTo>
                <a:lnTo>
                  <a:pt x="2464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580056" y="6444634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29" y="0"/>
                </a:moveTo>
                <a:lnTo>
                  <a:pt x="0" y="28677"/>
                </a:lnTo>
                <a:lnTo>
                  <a:pt x="4929" y="24265"/>
                </a:lnTo>
                <a:lnTo>
                  <a:pt x="14787" y="19853"/>
                </a:lnTo>
                <a:lnTo>
                  <a:pt x="24645" y="19853"/>
                </a:lnTo>
                <a:lnTo>
                  <a:pt x="34503" y="24265"/>
                </a:lnTo>
                <a:lnTo>
                  <a:pt x="41897" y="28677"/>
                </a:lnTo>
                <a:lnTo>
                  <a:pt x="44362" y="37501"/>
                </a:lnTo>
                <a:lnTo>
                  <a:pt x="44362" y="44119"/>
                </a:lnTo>
                <a:lnTo>
                  <a:pt x="41897" y="52942"/>
                </a:lnTo>
                <a:lnTo>
                  <a:pt x="34503" y="57354"/>
                </a:lnTo>
                <a:lnTo>
                  <a:pt x="24645" y="61766"/>
                </a:lnTo>
                <a:lnTo>
                  <a:pt x="14787" y="61766"/>
                </a:lnTo>
                <a:lnTo>
                  <a:pt x="4929" y="57354"/>
                </a:lnTo>
                <a:lnTo>
                  <a:pt x="2464" y="55148"/>
                </a:lnTo>
                <a:lnTo>
                  <a:pt x="0" y="48531"/>
                </a:lnTo>
                <a:lnTo>
                  <a:pt x="0" y="46325"/>
                </a:lnTo>
                <a:lnTo>
                  <a:pt x="2464" y="44119"/>
                </a:lnTo>
                <a:lnTo>
                  <a:pt x="4929" y="46325"/>
                </a:lnTo>
                <a:lnTo>
                  <a:pt x="2464" y="48531"/>
                </a:lnTo>
              </a:path>
            </a:pathLst>
          </a:custGeom>
          <a:ln w="4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604703" y="6464488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09">
                <a:moveTo>
                  <a:pt x="0" y="0"/>
                </a:moveTo>
                <a:lnTo>
                  <a:pt x="7393" y="4411"/>
                </a:lnTo>
                <a:lnTo>
                  <a:pt x="14787" y="8823"/>
                </a:lnTo>
                <a:lnTo>
                  <a:pt x="17251" y="17647"/>
                </a:lnTo>
                <a:lnTo>
                  <a:pt x="17251" y="24265"/>
                </a:lnTo>
                <a:lnTo>
                  <a:pt x="14787" y="33089"/>
                </a:lnTo>
                <a:lnTo>
                  <a:pt x="7393" y="37501"/>
                </a:lnTo>
                <a:lnTo>
                  <a:pt x="0" y="4191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584985" y="644463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03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584986" y="6444634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5"/>
                </a:moveTo>
                <a:lnTo>
                  <a:pt x="17251" y="2205"/>
                </a:lnTo>
                <a:lnTo>
                  <a:pt x="34503" y="0"/>
                </a:lnTo>
              </a:path>
            </a:pathLst>
          </a:custGeom>
          <a:ln w="4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648452" y="6559343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10" y="0"/>
                </a:moveTo>
                <a:lnTo>
                  <a:pt x="0" y="61766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675562" y="6559343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45" y="61766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75562" y="6568168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1" y="5294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653380" y="661669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6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648451" y="6621111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5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717458" y="6559343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3" y="0"/>
                </a:lnTo>
                <a:lnTo>
                  <a:pt x="12322" y="2205"/>
                </a:lnTo>
                <a:lnTo>
                  <a:pt x="17251" y="4411"/>
                </a:lnTo>
                <a:lnTo>
                  <a:pt x="19716" y="11029"/>
                </a:lnTo>
                <a:lnTo>
                  <a:pt x="39433" y="52942"/>
                </a:lnTo>
                <a:lnTo>
                  <a:pt x="41897" y="57354"/>
                </a:lnTo>
                <a:lnTo>
                  <a:pt x="46826" y="61766"/>
                </a:lnTo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724853" y="6559343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29" y="4411"/>
                </a:lnTo>
                <a:lnTo>
                  <a:pt x="9858" y="11029"/>
                </a:lnTo>
                <a:lnTo>
                  <a:pt x="29574" y="52942"/>
                </a:lnTo>
                <a:lnTo>
                  <a:pt x="32039" y="57354"/>
                </a:lnTo>
                <a:lnTo>
                  <a:pt x="39433" y="61766"/>
                </a:lnTo>
                <a:lnTo>
                  <a:pt x="41897" y="61766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714994" y="657919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45" y="0"/>
                </a:moveTo>
                <a:lnTo>
                  <a:pt x="0" y="41913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717459" y="657919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1" y="0"/>
                </a:moveTo>
                <a:lnTo>
                  <a:pt x="0" y="41913"/>
                </a:lnTo>
              </a:path>
            </a:pathLst>
          </a:custGeom>
          <a:ln w="48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838222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1" y="0"/>
                </a:moveTo>
                <a:lnTo>
                  <a:pt x="17251" y="6617"/>
                </a:lnTo>
                <a:lnTo>
                  <a:pt x="9858" y="15441"/>
                </a:lnTo>
                <a:lnTo>
                  <a:pt x="2464" y="26471"/>
                </a:lnTo>
                <a:lnTo>
                  <a:pt x="0" y="41913"/>
                </a:lnTo>
                <a:lnTo>
                  <a:pt x="0" y="52942"/>
                </a:lnTo>
                <a:lnTo>
                  <a:pt x="2464" y="68384"/>
                </a:lnTo>
                <a:lnTo>
                  <a:pt x="9858" y="83826"/>
                </a:lnTo>
                <a:lnTo>
                  <a:pt x="17251" y="92650"/>
                </a:lnTo>
                <a:lnTo>
                  <a:pt x="22181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40688" y="6552726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87" y="0"/>
                </a:moveTo>
                <a:lnTo>
                  <a:pt x="7393" y="11029"/>
                </a:lnTo>
                <a:lnTo>
                  <a:pt x="4929" y="19853"/>
                </a:lnTo>
                <a:lnTo>
                  <a:pt x="0" y="35295"/>
                </a:lnTo>
                <a:lnTo>
                  <a:pt x="0" y="46325"/>
                </a:lnTo>
                <a:lnTo>
                  <a:pt x="4929" y="61766"/>
                </a:lnTo>
                <a:lnTo>
                  <a:pt x="7393" y="72796"/>
                </a:lnTo>
                <a:lnTo>
                  <a:pt x="14787" y="86032"/>
                </a:lnTo>
              </a:path>
            </a:pathLst>
          </a:custGeom>
          <a:ln w="49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887514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89979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89979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914624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877656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7765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914624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958986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961451" y="657919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913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961451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4645" y="0"/>
                </a:lnTo>
                <a:lnTo>
                  <a:pt x="34503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986096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29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998420" y="657919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23"/>
                </a:moveTo>
                <a:lnTo>
                  <a:pt x="7393" y="2205"/>
                </a:lnTo>
                <a:lnTo>
                  <a:pt x="17251" y="0"/>
                </a:lnTo>
                <a:lnTo>
                  <a:pt x="22181" y="0"/>
                </a:lnTo>
                <a:lnTo>
                  <a:pt x="32039" y="2205"/>
                </a:lnTo>
                <a:lnTo>
                  <a:pt x="36968" y="8823"/>
                </a:lnTo>
                <a:lnTo>
                  <a:pt x="36968" y="41913"/>
                </a:lnTo>
              </a:path>
            </a:pathLst>
          </a:custGeom>
          <a:ln w="4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020600" y="657919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3" y="2205"/>
                </a:lnTo>
                <a:lnTo>
                  <a:pt x="9858" y="8823"/>
                </a:lnTo>
                <a:lnTo>
                  <a:pt x="9858" y="41913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949128" y="65791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2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949128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986096" y="662111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1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020600" y="6621111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45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060034" y="6546108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3" y="6617"/>
                </a:lnTo>
                <a:lnTo>
                  <a:pt x="14787" y="15441"/>
                </a:lnTo>
                <a:lnTo>
                  <a:pt x="19716" y="26471"/>
                </a:lnTo>
                <a:lnTo>
                  <a:pt x="22181" y="41913"/>
                </a:lnTo>
                <a:lnTo>
                  <a:pt x="22181" y="52942"/>
                </a:lnTo>
                <a:lnTo>
                  <a:pt x="19716" y="68384"/>
                </a:lnTo>
                <a:lnTo>
                  <a:pt x="14787" y="83826"/>
                </a:lnTo>
                <a:lnTo>
                  <a:pt x="7393" y="92650"/>
                </a:lnTo>
                <a:lnTo>
                  <a:pt x="0" y="97062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067427" y="6552726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3" y="11029"/>
                </a:lnTo>
                <a:lnTo>
                  <a:pt x="9858" y="19853"/>
                </a:lnTo>
                <a:lnTo>
                  <a:pt x="12322" y="35295"/>
                </a:lnTo>
                <a:lnTo>
                  <a:pt x="12322" y="46325"/>
                </a:lnTo>
                <a:lnTo>
                  <a:pt x="9858" y="61766"/>
                </a:lnTo>
                <a:lnTo>
                  <a:pt x="7393" y="72796"/>
                </a:lnTo>
                <a:lnTo>
                  <a:pt x="0" y="86032"/>
                </a:lnTo>
              </a:path>
            </a:pathLst>
          </a:custGeom>
          <a:ln w="49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637980" y="6276981"/>
            <a:ext cx="46990" cy="41910"/>
          </a:xfrm>
          <a:custGeom>
            <a:avLst/>
            <a:gdLst/>
            <a:ahLst/>
            <a:cxnLst/>
            <a:rect l="l" t="t" r="r" b="b"/>
            <a:pathLst>
              <a:path w="46989" h="41910">
                <a:moveTo>
                  <a:pt x="9858" y="2205"/>
                </a:moveTo>
                <a:lnTo>
                  <a:pt x="0" y="0"/>
                </a:lnTo>
                <a:lnTo>
                  <a:pt x="19716" y="0"/>
                </a:lnTo>
                <a:lnTo>
                  <a:pt x="9858" y="2205"/>
                </a:lnTo>
                <a:lnTo>
                  <a:pt x="2464" y="8823"/>
                </a:lnTo>
                <a:lnTo>
                  <a:pt x="0" y="17647"/>
                </a:lnTo>
                <a:lnTo>
                  <a:pt x="0" y="26471"/>
                </a:lnTo>
                <a:lnTo>
                  <a:pt x="2464" y="35295"/>
                </a:lnTo>
                <a:lnTo>
                  <a:pt x="9858" y="41913"/>
                </a:lnTo>
                <a:lnTo>
                  <a:pt x="17251" y="41913"/>
                </a:lnTo>
                <a:lnTo>
                  <a:pt x="22181" y="37501"/>
                </a:lnTo>
                <a:lnTo>
                  <a:pt x="27110" y="35295"/>
                </a:lnTo>
                <a:lnTo>
                  <a:pt x="29574" y="28677"/>
                </a:lnTo>
                <a:lnTo>
                  <a:pt x="36968" y="11029"/>
                </a:lnTo>
                <a:lnTo>
                  <a:pt x="39433" y="6617"/>
                </a:lnTo>
                <a:lnTo>
                  <a:pt x="4682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55232" y="6276981"/>
            <a:ext cx="52069" cy="41910"/>
          </a:xfrm>
          <a:custGeom>
            <a:avLst/>
            <a:gdLst/>
            <a:ahLst/>
            <a:cxnLst/>
            <a:rect l="l" t="t" r="r" b="b"/>
            <a:pathLst>
              <a:path w="52070" h="41910">
                <a:moveTo>
                  <a:pt x="0" y="41913"/>
                </a:moveTo>
                <a:lnTo>
                  <a:pt x="4929" y="35295"/>
                </a:lnTo>
                <a:lnTo>
                  <a:pt x="9858" y="28677"/>
                </a:lnTo>
                <a:lnTo>
                  <a:pt x="14787" y="11029"/>
                </a:lnTo>
                <a:lnTo>
                  <a:pt x="19716" y="6617"/>
                </a:lnTo>
                <a:lnTo>
                  <a:pt x="22181" y="2205"/>
                </a:lnTo>
                <a:lnTo>
                  <a:pt x="29574" y="0"/>
                </a:lnTo>
                <a:lnTo>
                  <a:pt x="41897" y="0"/>
                </a:lnTo>
                <a:lnTo>
                  <a:pt x="49291" y="6617"/>
                </a:lnTo>
                <a:lnTo>
                  <a:pt x="51755" y="15441"/>
                </a:lnTo>
                <a:lnTo>
                  <a:pt x="51755" y="24265"/>
                </a:lnTo>
                <a:lnTo>
                  <a:pt x="49291" y="33089"/>
                </a:lnTo>
                <a:lnTo>
                  <a:pt x="41897" y="37501"/>
                </a:lnTo>
                <a:lnTo>
                  <a:pt x="32039" y="41913"/>
                </a:lnTo>
                <a:lnTo>
                  <a:pt x="51755" y="41913"/>
                </a:lnTo>
                <a:lnTo>
                  <a:pt x="41897" y="37501"/>
                </a:lnTo>
              </a:path>
            </a:pathLst>
          </a:custGeom>
          <a:ln w="4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637980" y="6230656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22059"/>
                </a:moveTo>
                <a:lnTo>
                  <a:pt x="56684" y="22059"/>
                </a:lnTo>
                <a:lnTo>
                  <a:pt x="66543" y="19853"/>
                </a:lnTo>
                <a:lnTo>
                  <a:pt x="69007" y="13235"/>
                </a:lnTo>
                <a:lnTo>
                  <a:pt x="69007" y="8823"/>
                </a:lnTo>
                <a:lnTo>
                  <a:pt x="66543" y="2205"/>
                </a:lnTo>
                <a:lnTo>
                  <a:pt x="59149" y="0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637980" y="6243892"/>
            <a:ext cx="69215" cy="6985"/>
          </a:xfrm>
          <a:custGeom>
            <a:avLst/>
            <a:gdLst/>
            <a:ahLst/>
            <a:cxnLst/>
            <a:rect l="l" t="t" r="r" b="b"/>
            <a:pathLst>
              <a:path w="69214" h="6985">
                <a:moveTo>
                  <a:pt x="0" y="6617"/>
                </a:moveTo>
                <a:lnTo>
                  <a:pt x="56684" y="6617"/>
                </a:lnTo>
                <a:lnTo>
                  <a:pt x="66543" y="4411"/>
                </a:lnTo>
                <a:lnTo>
                  <a:pt x="6900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660161" y="6239480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265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660161" y="6175507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89" h="40004">
                <a:moveTo>
                  <a:pt x="0" y="22059"/>
                </a:moveTo>
                <a:lnTo>
                  <a:pt x="4929" y="30883"/>
                </a:lnTo>
                <a:lnTo>
                  <a:pt x="9858" y="37501"/>
                </a:lnTo>
                <a:lnTo>
                  <a:pt x="19716" y="39707"/>
                </a:lnTo>
                <a:lnTo>
                  <a:pt x="27110" y="39707"/>
                </a:lnTo>
                <a:lnTo>
                  <a:pt x="36968" y="37501"/>
                </a:lnTo>
                <a:lnTo>
                  <a:pt x="44362" y="30883"/>
                </a:lnTo>
                <a:lnTo>
                  <a:pt x="46826" y="22059"/>
                </a:lnTo>
                <a:lnTo>
                  <a:pt x="46826" y="17647"/>
                </a:ln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7647"/>
                </a:lnTo>
                <a:lnTo>
                  <a:pt x="0" y="22059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22059"/>
                </a:lnTo>
              </a:path>
            </a:pathLst>
          </a:custGeom>
          <a:ln w="4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660161" y="6177714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46826" y="15441"/>
                </a:moveTo>
                <a:lnTo>
                  <a:pt x="44362" y="8823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4929" y="8823"/>
                </a:lnTo>
                <a:lnTo>
                  <a:pt x="0" y="15441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637980" y="615124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637980" y="6149036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660161" y="6120358"/>
            <a:ext cx="34925" cy="29209"/>
          </a:xfrm>
          <a:custGeom>
            <a:avLst/>
            <a:gdLst/>
            <a:ahLst/>
            <a:cxnLst/>
            <a:rect l="l" t="t" r="r" b="b"/>
            <a:pathLst>
              <a:path w="34925" h="29210">
                <a:moveTo>
                  <a:pt x="0" y="0"/>
                </a:moveTo>
                <a:lnTo>
                  <a:pt x="34503" y="28677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679877" y="6115946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679877" y="6120358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0" y="17647"/>
                </a:moveTo>
                <a:lnTo>
                  <a:pt x="27110" y="0"/>
                </a:lnTo>
              </a:path>
            </a:pathLst>
          </a:custGeom>
          <a:ln w="4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637980" y="6149036"/>
            <a:ext cx="0" cy="114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02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660161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5706988" y="614021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706988" y="61115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660161" y="6058592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19716" y="35295"/>
                </a:moveTo>
                <a:lnTo>
                  <a:pt x="19716" y="0"/>
                </a:lnTo>
                <a:lnTo>
                  <a:pt x="14787" y="0"/>
                </a:lnTo>
                <a:lnTo>
                  <a:pt x="7393" y="2205"/>
                </a:lnTo>
                <a:lnTo>
                  <a:pt x="4929" y="4411"/>
                </a:lnTo>
                <a:lnTo>
                  <a:pt x="0" y="11029"/>
                </a:lnTo>
                <a:lnTo>
                  <a:pt x="0" y="19853"/>
                </a:lnTo>
                <a:lnTo>
                  <a:pt x="4929" y="28677"/>
                </a:lnTo>
                <a:lnTo>
                  <a:pt x="9858" y="35295"/>
                </a:lnTo>
                <a:lnTo>
                  <a:pt x="19716" y="37501"/>
                </a:lnTo>
                <a:lnTo>
                  <a:pt x="27110" y="37501"/>
                </a:lnTo>
                <a:lnTo>
                  <a:pt x="36968" y="35295"/>
                </a:lnTo>
                <a:lnTo>
                  <a:pt x="44362" y="28677"/>
                </a:lnTo>
                <a:lnTo>
                  <a:pt x="46826" y="19853"/>
                </a:lnTo>
                <a:lnTo>
                  <a:pt x="46826" y="13235"/>
                </a:lnTo>
                <a:lnTo>
                  <a:pt x="44362" y="4411"/>
                </a:lnTo>
                <a:lnTo>
                  <a:pt x="36968" y="0"/>
                </a:lnTo>
              </a:path>
            </a:pathLst>
          </a:custGeom>
          <a:ln w="4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665090" y="606079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14787" y="0"/>
                </a:moveTo>
                <a:lnTo>
                  <a:pt x="4929" y="0"/>
                </a:lnTo>
                <a:lnTo>
                  <a:pt x="0" y="2205"/>
                </a:lnTo>
              </a:path>
            </a:pathLst>
          </a:custGeom>
          <a:ln w="4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660161" y="6078445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929" y="6617"/>
                </a:lnTo>
                <a:lnTo>
                  <a:pt x="9858" y="11029"/>
                </a:lnTo>
                <a:lnTo>
                  <a:pt x="19716" y="15441"/>
                </a:lnTo>
                <a:lnTo>
                  <a:pt x="27110" y="15441"/>
                </a:lnTo>
                <a:lnTo>
                  <a:pt x="36968" y="11029"/>
                </a:lnTo>
                <a:lnTo>
                  <a:pt x="44362" y="6617"/>
                </a:lnTo>
                <a:lnTo>
                  <a:pt x="46826" y="0"/>
                </a:lnTo>
              </a:path>
            </a:pathLst>
          </a:custGeom>
          <a:ln w="4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660161" y="6007854"/>
            <a:ext cx="34925" cy="33655"/>
          </a:xfrm>
          <a:custGeom>
            <a:avLst/>
            <a:gdLst/>
            <a:ahLst/>
            <a:cxnLst/>
            <a:rect l="l" t="t" r="r" b="b"/>
            <a:pathLst>
              <a:path w="34925" h="33654">
                <a:moveTo>
                  <a:pt x="7393" y="4411"/>
                </a:moveTo>
                <a:lnTo>
                  <a:pt x="0" y="0"/>
                </a:lnTo>
                <a:lnTo>
                  <a:pt x="14787" y="0"/>
                </a:lnTo>
                <a:lnTo>
                  <a:pt x="7393" y="4411"/>
                </a:lnTo>
                <a:lnTo>
                  <a:pt x="4929" y="6617"/>
                </a:lnTo>
                <a:lnTo>
                  <a:pt x="0" y="13235"/>
                </a:lnTo>
                <a:lnTo>
                  <a:pt x="0" y="24265"/>
                </a:lnTo>
                <a:lnTo>
                  <a:pt x="4929" y="28677"/>
                </a:lnTo>
                <a:lnTo>
                  <a:pt x="7393" y="33089"/>
                </a:lnTo>
                <a:lnTo>
                  <a:pt x="14787" y="33089"/>
                </a:lnTo>
                <a:lnTo>
                  <a:pt x="17251" y="28677"/>
                </a:lnTo>
                <a:lnTo>
                  <a:pt x="19716" y="24265"/>
                </a:lnTo>
                <a:lnTo>
                  <a:pt x="27110" y="8823"/>
                </a:lnTo>
                <a:lnTo>
                  <a:pt x="29574" y="4411"/>
                </a:lnTo>
                <a:lnTo>
                  <a:pt x="34503" y="0"/>
                </a:lnTo>
              </a:path>
            </a:pathLst>
          </a:custGeom>
          <a:ln w="4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670020" y="6007854"/>
            <a:ext cx="37465" cy="33655"/>
          </a:xfrm>
          <a:custGeom>
            <a:avLst/>
            <a:gdLst/>
            <a:ahLst/>
            <a:cxnLst/>
            <a:rect l="l" t="t" r="r" b="b"/>
            <a:pathLst>
              <a:path w="37464" h="33654">
                <a:moveTo>
                  <a:pt x="0" y="33089"/>
                </a:moveTo>
                <a:lnTo>
                  <a:pt x="4929" y="28677"/>
                </a:lnTo>
                <a:lnTo>
                  <a:pt x="7393" y="24265"/>
                </a:lnTo>
                <a:lnTo>
                  <a:pt x="14787" y="8823"/>
                </a:lnTo>
                <a:lnTo>
                  <a:pt x="17251" y="4411"/>
                </a:lnTo>
                <a:lnTo>
                  <a:pt x="19716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8823"/>
                </a:lnTo>
                <a:lnTo>
                  <a:pt x="36968" y="22059"/>
                </a:lnTo>
                <a:lnTo>
                  <a:pt x="34503" y="26471"/>
                </a:lnTo>
                <a:lnTo>
                  <a:pt x="29574" y="28677"/>
                </a:lnTo>
                <a:lnTo>
                  <a:pt x="24645" y="33089"/>
                </a:lnTo>
                <a:lnTo>
                  <a:pt x="36968" y="33089"/>
                </a:lnTo>
                <a:lnTo>
                  <a:pt x="29574" y="28677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637980" y="5924028"/>
            <a:ext cx="69215" cy="20320"/>
          </a:xfrm>
          <a:custGeom>
            <a:avLst/>
            <a:gdLst/>
            <a:ahLst/>
            <a:cxnLst/>
            <a:rect l="l" t="t" r="r" b="b"/>
            <a:pathLst>
              <a:path w="69214" h="20320">
                <a:moveTo>
                  <a:pt x="0" y="19853"/>
                </a:moveTo>
                <a:lnTo>
                  <a:pt x="69007" y="0"/>
                </a:lnTo>
              </a:path>
            </a:pathLst>
          </a:custGeom>
          <a:ln w="44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637980" y="5924028"/>
            <a:ext cx="59690" cy="17780"/>
          </a:xfrm>
          <a:custGeom>
            <a:avLst/>
            <a:gdLst/>
            <a:ahLst/>
            <a:cxnLst/>
            <a:rect l="l" t="t" r="r" b="b"/>
            <a:pathLst>
              <a:path w="59689" h="17779">
                <a:moveTo>
                  <a:pt x="0" y="17647"/>
                </a:moveTo>
                <a:lnTo>
                  <a:pt x="59149" y="0"/>
                </a:lnTo>
              </a:path>
            </a:pathLst>
          </a:custGeom>
          <a:ln w="44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637980" y="5901969"/>
            <a:ext cx="69215" cy="22225"/>
          </a:xfrm>
          <a:custGeom>
            <a:avLst/>
            <a:gdLst/>
            <a:ahLst/>
            <a:cxnLst/>
            <a:rect l="l" t="t" r="r" b="b"/>
            <a:pathLst>
              <a:path w="69214" h="22225">
                <a:moveTo>
                  <a:pt x="0" y="0"/>
                </a:moveTo>
                <a:lnTo>
                  <a:pt x="69007" y="22059"/>
                </a:lnTo>
              </a:path>
            </a:pathLst>
          </a:custGeom>
          <a:ln w="4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637980" y="593285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637980" y="5897557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647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625657" y="5835790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5" h="53339">
                <a:moveTo>
                  <a:pt x="0" y="0"/>
                </a:moveTo>
                <a:lnTo>
                  <a:pt x="105976" y="52942"/>
                </a:lnTo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637980" y="581593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637980" y="581152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9007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637980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706988" y="5802701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22059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89736" y="5765200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70">
                <a:moveTo>
                  <a:pt x="7393" y="2205"/>
                </a:moveTo>
                <a:lnTo>
                  <a:pt x="9858" y="2205"/>
                </a:lnTo>
                <a:lnTo>
                  <a:pt x="12322" y="2205"/>
                </a:lnTo>
                <a:lnTo>
                  <a:pt x="9858" y="0"/>
                </a:lnTo>
                <a:lnTo>
                  <a:pt x="7393" y="0"/>
                </a:lnTo>
                <a:lnTo>
                  <a:pt x="2464" y="2205"/>
                </a:lnTo>
                <a:lnTo>
                  <a:pt x="0" y="6617"/>
                </a:lnTo>
                <a:lnTo>
                  <a:pt x="0" y="13235"/>
                </a:lnTo>
                <a:lnTo>
                  <a:pt x="2464" y="19853"/>
                </a:lnTo>
                <a:lnTo>
                  <a:pt x="7393" y="24265"/>
                </a:lnTo>
                <a:lnTo>
                  <a:pt x="14787" y="26471"/>
                </a:lnTo>
                <a:lnTo>
                  <a:pt x="19716" y="26471"/>
                </a:lnTo>
                <a:lnTo>
                  <a:pt x="24645" y="24265"/>
                </a:lnTo>
                <a:lnTo>
                  <a:pt x="29574" y="19853"/>
                </a:lnTo>
                <a:lnTo>
                  <a:pt x="32039" y="13235"/>
                </a:lnTo>
                <a:lnTo>
                  <a:pt x="32039" y="8823"/>
                </a:lnTo>
                <a:lnTo>
                  <a:pt x="29574" y="2205"/>
                </a:lnTo>
                <a:lnTo>
                  <a:pt x="24645" y="0"/>
                </a:lnTo>
              </a:path>
            </a:pathLst>
          </a:custGeom>
          <a:ln w="46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689736" y="5778435"/>
            <a:ext cx="32384" cy="11430"/>
          </a:xfrm>
          <a:custGeom>
            <a:avLst/>
            <a:gdLst/>
            <a:ahLst/>
            <a:cxnLst/>
            <a:rect l="l" t="t" r="r" b="b"/>
            <a:pathLst>
              <a:path w="32385" h="11429">
                <a:moveTo>
                  <a:pt x="0" y="0"/>
                </a:moveTo>
                <a:lnTo>
                  <a:pt x="2464" y="4411"/>
                </a:lnTo>
                <a:lnTo>
                  <a:pt x="7393" y="8823"/>
                </a:lnTo>
                <a:lnTo>
                  <a:pt x="14787" y="11029"/>
                </a:lnTo>
                <a:lnTo>
                  <a:pt x="19716" y="11029"/>
                </a:lnTo>
                <a:lnTo>
                  <a:pt x="24645" y="8823"/>
                </a:lnTo>
                <a:lnTo>
                  <a:pt x="29574" y="4411"/>
                </a:lnTo>
                <a:lnTo>
                  <a:pt x="32039" y="0"/>
                </a:lnTo>
              </a:path>
            </a:pathLst>
          </a:custGeom>
          <a:ln w="4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716846" y="5745346"/>
            <a:ext cx="17780" cy="4445"/>
          </a:xfrm>
          <a:custGeom>
            <a:avLst/>
            <a:gdLst/>
            <a:ahLst/>
            <a:cxnLst/>
            <a:rect l="l" t="t" r="r" b="b"/>
            <a:pathLst>
              <a:path w="17779" h="4445">
                <a:moveTo>
                  <a:pt x="4929" y="2205"/>
                </a:moveTo>
                <a:lnTo>
                  <a:pt x="2464" y="4411"/>
                </a:lnTo>
                <a:lnTo>
                  <a:pt x="0" y="2205"/>
                </a:lnTo>
                <a:lnTo>
                  <a:pt x="2464" y="0"/>
                </a:lnTo>
                <a:lnTo>
                  <a:pt x="9858" y="0"/>
                </a:lnTo>
                <a:lnTo>
                  <a:pt x="14787" y="2205"/>
                </a:lnTo>
                <a:lnTo>
                  <a:pt x="17251" y="4411"/>
                </a:lnTo>
              </a:path>
            </a:pathLst>
          </a:custGeom>
          <a:ln w="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674948" y="5699021"/>
            <a:ext cx="46990" cy="33655"/>
          </a:xfrm>
          <a:custGeom>
            <a:avLst/>
            <a:gdLst/>
            <a:ahLst/>
            <a:cxnLst/>
            <a:rect l="l" t="t" r="r" b="b"/>
            <a:pathLst>
              <a:path w="46989" h="33654">
                <a:moveTo>
                  <a:pt x="0" y="17647"/>
                </a:moveTo>
                <a:lnTo>
                  <a:pt x="2464" y="24265"/>
                </a:lnTo>
                <a:lnTo>
                  <a:pt x="7393" y="28677"/>
                </a:lnTo>
                <a:lnTo>
                  <a:pt x="9858" y="30883"/>
                </a:lnTo>
                <a:lnTo>
                  <a:pt x="19716" y="33089"/>
                </a:lnTo>
                <a:lnTo>
                  <a:pt x="27110" y="33089"/>
                </a:lnTo>
                <a:lnTo>
                  <a:pt x="36968" y="30883"/>
                </a:lnTo>
                <a:lnTo>
                  <a:pt x="39433" y="28677"/>
                </a:lnTo>
                <a:lnTo>
                  <a:pt x="44362" y="24265"/>
                </a:lnTo>
                <a:lnTo>
                  <a:pt x="46826" y="17647"/>
                </a:lnTo>
                <a:lnTo>
                  <a:pt x="46826" y="13235"/>
                </a:ln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3235"/>
                </a:lnTo>
                <a:lnTo>
                  <a:pt x="0" y="17647"/>
                </a:lnTo>
                <a:lnTo>
                  <a:pt x="2464" y="22059"/>
                </a:lnTo>
                <a:lnTo>
                  <a:pt x="7393" y="26471"/>
                </a:lnTo>
                <a:lnTo>
                  <a:pt x="9858" y="28677"/>
                </a:lnTo>
                <a:lnTo>
                  <a:pt x="19716" y="30883"/>
                </a:lnTo>
                <a:lnTo>
                  <a:pt x="27110" y="30883"/>
                </a:lnTo>
                <a:lnTo>
                  <a:pt x="36968" y="28677"/>
                </a:lnTo>
                <a:lnTo>
                  <a:pt x="39433" y="26471"/>
                </a:lnTo>
                <a:lnTo>
                  <a:pt x="44362" y="22059"/>
                </a:lnTo>
                <a:lnTo>
                  <a:pt x="46826" y="17647"/>
                </a:lnTo>
              </a:path>
            </a:pathLst>
          </a:custGeom>
          <a:ln w="4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674948" y="5701227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46826" y="11029"/>
                </a:moveTo>
                <a:lnTo>
                  <a:pt x="44362" y="8823"/>
                </a:lnTo>
                <a:lnTo>
                  <a:pt x="39433" y="4411"/>
                </a:lnTo>
                <a:lnTo>
                  <a:pt x="36968" y="2205"/>
                </a:lnTo>
                <a:lnTo>
                  <a:pt x="27110" y="0"/>
                </a:lnTo>
                <a:lnTo>
                  <a:pt x="19716" y="0"/>
                </a:lnTo>
                <a:lnTo>
                  <a:pt x="9858" y="2205"/>
                </a:lnTo>
                <a:lnTo>
                  <a:pt x="7393" y="4411"/>
                </a:lnTo>
                <a:lnTo>
                  <a:pt x="2464" y="8823"/>
                </a:lnTo>
                <a:lnTo>
                  <a:pt x="0" y="11029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709453" y="5699021"/>
            <a:ext cx="27305" cy="24765"/>
          </a:xfrm>
          <a:custGeom>
            <a:avLst/>
            <a:gdLst/>
            <a:ahLst/>
            <a:cxnLst/>
            <a:rect l="l" t="t" r="r" b="b"/>
            <a:pathLst>
              <a:path w="27304" h="24764">
                <a:moveTo>
                  <a:pt x="7393" y="24265"/>
                </a:moveTo>
                <a:lnTo>
                  <a:pt x="4929" y="24265"/>
                </a:lnTo>
                <a:lnTo>
                  <a:pt x="2464" y="22059"/>
                </a:lnTo>
                <a:lnTo>
                  <a:pt x="0" y="17647"/>
                </a:lnTo>
                <a:lnTo>
                  <a:pt x="0" y="15441"/>
                </a:lnTo>
                <a:lnTo>
                  <a:pt x="2464" y="13235"/>
                </a:lnTo>
                <a:lnTo>
                  <a:pt x="4929" y="11029"/>
                </a:lnTo>
                <a:lnTo>
                  <a:pt x="24645" y="8823"/>
                </a:lnTo>
                <a:lnTo>
                  <a:pt x="27110" y="6617"/>
                </a:lnTo>
                <a:lnTo>
                  <a:pt x="27110" y="2205"/>
                </a:lnTo>
                <a:lnTo>
                  <a:pt x="22181" y="0"/>
                </a:lnTo>
                <a:lnTo>
                  <a:pt x="19716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714382" y="5699021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0" y="11029"/>
                </a:moveTo>
                <a:lnTo>
                  <a:pt x="12322" y="8823"/>
                </a:lnTo>
                <a:lnTo>
                  <a:pt x="17251" y="6617"/>
                </a:lnTo>
                <a:lnTo>
                  <a:pt x="19716" y="4411"/>
                </a:lnTo>
                <a:lnTo>
                  <a:pt x="19716" y="2205"/>
                </a:lnTo>
                <a:lnTo>
                  <a:pt x="17251" y="0"/>
                </a:lnTo>
              </a:path>
            </a:pathLst>
          </a:custGeom>
          <a:ln w="45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674948" y="5657108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7393" y="2205"/>
                </a:moveTo>
                <a:lnTo>
                  <a:pt x="0" y="0"/>
                </a:lnTo>
                <a:lnTo>
                  <a:pt x="12322" y="0"/>
                </a:lnTo>
                <a:lnTo>
                  <a:pt x="7393" y="2205"/>
                </a:lnTo>
                <a:lnTo>
                  <a:pt x="2464" y="6617"/>
                </a:lnTo>
                <a:lnTo>
                  <a:pt x="0" y="13235"/>
                </a:lnTo>
                <a:lnTo>
                  <a:pt x="0" y="19853"/>
                </a:lnTo>
                <a:lnTo>
                  <a:pt x="2464" y="24265"/>
                </a:lnTo>
                <a:lnTo>
                  <a:pt x="7393" y="28677"/>
                </a:lnTo>
                <a:lnTo>
                  <a:pt x="9858" y="28677"/>
                </a:lnTo>
                <a:lnTo>
                  <a:pt x="14787" y="26471"/>
                </a:lnTo>
                <a:lnTo>
                  <a:pt x="17251" y="24265"/>
                </a:lnTo>
                <a:lnTo>
                  <a:pt x="19716" y="22059"/>
                </a:lnTo>
                <a:lnTo>
                  <a:pt x="24645" y="8823"/>
                </a:lnTo>
                <a:lnTo>
                  <a:pt x="27110" y="4411"/>
                </a:lnTo>
                <a:lnTo>
                  <a:pt x="32039" y="0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684807" y="5657108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4" h="29210">
                <a:moveTo>
                  <a:pt x="0" y="28677"/>
                </a:moveTo>
                <a:lnTo>
                  <a:pt x="4929" y="24265"/>
                </a:lnTo>
                <a:lnTo>
                  <a:pt x="7393" y="22059"/>
                </a:lnTo>
                <a:lnTo>
                  <a:pt x="12322" y="8823"/>
                </a:lnTo>
                <a:lnTo>
                  <a:pt x="14787" y="4411"/>
                </a:lnTo>
                <a:lnTo>
                  <a:pt x="17251" y="2205"/>
                </a:lnTo>
                <a:lnTo>
                  <a:pt x="22181" y="0"/>
                </a:lnTo>
                <a:lnTo>
                  <a:pt x="29574" y="0"/>
                </a:lnTo>
                <a:lnTo>
                  <a:pt x="34503" y="4411"/>
                </a:lnTo>
                <a:lnTo>
                  <a:pt x="36968" y="11029"/>
                </a:lnTo>
                <a:lnTo>
                  <a:pt x="36968" y="17647"/>
                </a:lnTo>
                <a:lnTo>
                  <a:pt x="34503" y="24265"/>
                </a:lnTo>
                <a:lnTo>
                  <a:pt x="29574" y="26471"/>
                </a:lnTo>
                <a:lnTo>
                  <a:pt x="24645" y="28677"/>
                </a:lnTo>
                <a:lnTo>
                  <a:pt x="36968" y="28677"/>
                </a:lnTo>
                <a:lnTo>
                  <a:pt x="29574" y="26471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25657" y="5593135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625657" y="5590929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625657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731634" y="5573282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5637980" y="5502691"/>
            <a:ext cx="69215" cy="53340"/>
          </a:xfrm>
          <a:custGeom>
            <a:avLst/>
            <a:gdLst/>
            <a:ahLst/>
            <a:cxnLst/>
            <a:rect l="l" t="t" r="r" b="b"/>
            <a:pathLst>
              <a:path w="69214" h="53339">
                <a:moveTo>
                  <a:pt x="0" y="0"/>
                </a:moveTo>
                <a:lnTo>
                  <a:pt x="69007" y="52942"/>
                </a:lnTo>
              </a:path>
            </a:pathLst>
          </a:custGeom>
          <a:ln w="4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637980" y="5502691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39707"/>
                </a:moveTo>
                <a:lnTo>
                  <a:pt x="7393" y="33089"/>
                </a:lnTo>
                <a:lnTo>
                  <a:pt x="12322" y="33089"/>
                </a:lnTo>
                <a:lnTo>
                  <a:pt x="19716" y="35295"/>
                </a:lnTo>
                <a:lnTo>
                  <a:pt x="22181" y="41913"/>
                </a:lnTo>
                <a:lnTo>
                  <a:pt x="22181" y="48531"/>
                </a:lnTo>
                <a:lnTo>
                  <a:pt x="17251" y="52942"/>
                </a:lnTo>
                <a:lnTo>
                  <a:pt x="9858" y="52942"/>
                </a:lnTo>
                <a:lnTo>
                  <a:pt x="2464" y="50736"/>
                </a:lnTo>
                <a:lnTo>
                  <a:pt x="0" y="44119"/>
                </a:lnTo>
                <a:lnTo>
                  <a:pt x="0" y="39707"/>
                </a:lnTo>
                <a:lnTo>
                  <a:pt x="2464" y="33089"/>
                </a:lnTo>
                <a:lnTo>
                  <a:pt x="7393" y="24265"/>
                </a:lnTo>
                <a:lnTo>
                  <a:pt x="7393" y="15441"/>
                </a:lnTo>
                <a:lnTo>
                  <a:pt x="2464" y="6617"/>
                </a:ln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84807" y="5502691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13235"/>
                </a:moveTo>
                <a:lnTo>
                  <a:pt x="2464" y="17647"/>
                </a:lnTo>
                <a:lnTo>
                  <a:pt x="9858" y="22059"/>
                </a:lnTo>
                <a:lnTo>
                  <a:pt x="14787" y="22059"/>
                </a:lnTo>
                <a:lnTo>
                  <a:pt x="22181" y="15441"/>
                </a:lnTo>
                <a:lnTo>
                  <a:pt x="22181" y="8823"/>
                </a:lnTo>
                <a:lnTo>
                  <a:pt x="19716" y="4411"/>
                </a:lnTo>
                <a:lnTo>
                  <a:pt x="12322" y="0"/>
                </a:lnTo>
                <a:lnTo>
                  <a:pt x="4929" y="0"/>
                </a:lnTo>
                <a:lnTo>
                  <a:pt x="0" y="6617"/>
                </a:lnTo>
                <a:lnTo>
                  <a:pt x="0" y="13235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625657" y="5469602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625657" y="5465190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76" y="0"/>
                </a:lnTo>
              </a:path>
            </a:pathLst>
          </a:custGeom>
          <a:ln w="4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625657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731634" y="5465190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19853"/>
                </a:moveTo>
                <a:lnTo>
                  <a:pt x="0" y="0"/>
                </a:lnTo>
              </a:path>
            </a:pathLst>
          </a:custGeom>
          <a:ln w="4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838637" y="1421520"/>
            <a:ext cx="1845373" cy="982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040734" y="250366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12209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14921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19113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22071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245374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225649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225649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42535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45247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494392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523978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548634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770532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797652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839566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869153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896274" y="2490441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876550" y="246840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876550" y="2468401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4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128034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140362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128034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184740" y="2525704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4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214327" y="246840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30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241448" y="2468401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30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473208" y="2468401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30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485536" y="2472809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473208" y="253011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532380" y="25257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4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561966" y="2468401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30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586623" y="249044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5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566898" y="246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566898" y="2468401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4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853615" y="2746809"/>
            <a:ext cx="1830394" cy="979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8040734" y="3828244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12209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814921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19113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22071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245374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225649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225649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42535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45247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494392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523978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548634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770532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797652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839566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869153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896274" y="3812816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876550" y="3792980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876550" y="3792980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128034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140362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128034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184740" y="38480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14327" y="3792980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241448" y="3792980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473208" y="3792980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485536" y="3795185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473208" y="385469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532380" y="384807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561966" y="3792980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586623" y="3812816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566898" y="37929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566898" y="3792980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7804625" y="4068475"/>
            <a:ext cx="1879385" cy="9829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8040734" y="5150619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812209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14921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19113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22071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8245374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8225649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8225649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42535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1914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2327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2327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45247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4931" y="4407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494392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523978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4407"/>
                </a:lnTo>
                <a:lnTo>
                  <a:pt x="2465" y="13223"/>
                </a:lnTo>
                <a:lnTo>
                  <a:pt x="0" y="26447"/>
                </a:lnTo>
                <a:lnTo>
                  <a:pt x="0" y="35263"/>
                </a:lnTo>
                <a:lnTo>
                  <a:pt x="2465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9506"/>
                </a:lnTo>
                <a:lnTo>
                  <a:pt x="41914" y="50691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3223"/>
                </a:lnTo>
                <a:lnTo>
                  <a:pt x="34517" y="4407"/>
                </a:lnTo>
                <a:lnTo>
                  <a:pt x="24655" y="0"/>
                </a:lnTo>
                <a:lnTo>
                  <a:pt x="19724" y="0"/>
                </a:lnTo>
                <a:lnTo>
                  <a:pt x="2465" y="35263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548634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4793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770532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797652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839566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869153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30855"/>
                </a:lnTo>
                <a:lnTo>
                  <a:pt x="7396" y="24243"/>
                </a:lnTo>
                <a:lnTo>
                  <a:pt x="17258" y="22039"/>
                </a:lnTo>
                <a:lnTo>
                  <a:pt x="27120" y="22039"/>
                </a:lnTo>
                <a:lnTo>
                  <a:pt x="36982" y="24243"/>
                </a:lnTo>
                <a:lnTo>
                  <a:pt x="41914" y="30855"/>
                </a:lnTo>
                <a:lnTo>
                  <a:pt x="46845" y="39671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9506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7396" y="48487"/>
                </a:lnTo>
                <a:lnTo>
                  <a:pt x="2465" y="50691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896274" y="5137396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4">
                <a:moveTo>
                  <a:pt x="0" y="0"/>
                </a:moveTo>
                <a:lnTo>
                  <a:pt x="4931" y="2203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2039"/>
                </a:lnTo>
                <a:lnTo>
                  <a:pt x="12327" y="30855"/>
                </a:lnTo>
                <a:lnTo>
                  <a:pt x="4931" y="37467"/>
                </a:lnTo>
                <a:lnTo>
                  <a:pt x="0" y="39671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876550" y="511535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876550" y="5115356"/>
            <a:ext cx="32384" cy="4445"/>
          </a:xfrm>
          <a:custGeom>
            <a:avLst/>
            <a:gdLst/>
            <a:ahLst/>
            <a:cxnLst/>
            <a:rect l="l" t="t" r="r" b="b"/>
            <a:pathLst>
              <a:path w="32384" h="4445">
                <a:moveTo>
                  <a:pt x="0" y="4407"/>
                </a:moveTo>
                <a:lnTo>
                  <a:pt x="14793" y="4407"/>
                </a:lnTo>
                <a:lnTo>
                  <a:pt x="32051" y="0"/>
                </a:lnTo>
              </a:path>
            </a:pathLst>
          </a:custGeom>
          <a:ln w="4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128034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140362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9128034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184740" y="5172659"/>
            <a:ext cx="7620" cy="444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4931" y="0"/>
                </a:moveTo>
                <a:lnTo>
                  <a:pt x="0" y="2203"/>
                </a:lnTo>
                <a:lnTo>
                  <a:pt x="4931" y="4407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214327" y="511535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4407"/>
                </a:lnTo>
                <a:lnTo>
                  <a:pt x="4931" y="13223"/>
                </a:lnTo>
                <a:lnTo>
                  <a:pt x="0" y="26447"/>
                </a:lnTo>
                <a:lnTo>
                  <a:pt x="0" y="35263"/>
                </a:lnTo>
                <a:lnTo>
                  <a:pt x="4931" y="50691"/>
                </a:lnTo>
                <a:lnTo>
                  <a:pt x="9862" y="59506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9506"/>
                </a:lnTo>
                <a:lnTo>
                  <a:pt x="44379" y="50691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3223"/>
                </a:lnTo>
                <a:lnTo>
                  <a:pt x="36982" y="4407"/>
                </a:lnTo>
                <a:lnTo>
                  <a:pt x="27120" y="0"/>
                </a:lnTo>
                <a:lnTo>
                  <a:pt x="19724" y="0"/>
                </a:lnTo>
                <a:lnTo>
                  <a:pt x="14793" y="4407"/>
                </a:lnTo>
                <a:lnTo>
                  <a:pt x="9862" y="6611"/>
                </a:lnTo>
                <a:lnTo>
                  <a:pt x="7396" y="13223"/>
                </a:lnTo>
                <a:lnTo>
                  <a:pt x="4931" y="26447"/>
                </a:lnTo>
                <a:lnTo>
                  <a:pt x="4931" y="35263"/>
                </a:lnTo>
                <a:lnTo>
                  <a:pt x="7396" y="50691"/>
                </a:lnTo>
                <a:lnTo>
                  <a:pt x="9862" y="57302"/>
                </a:lnTo>
                <a:lnTo>
                  <a:pt x="14793" y="59506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9241449" y="5115356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9506"/>
                </a:lnTo>
                <a:lnTo>
                  <a:pt x="9862" y="57302"/>
                </a:lnTo>
                <a:lnTo>
                  <a:pt x="12327" y="50691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3223"/>
                </a:lnTo>
                <a:lnTo>
                  <a:pt x="9862" y="6611"/>
                </a:lnTo>
                <a:lnTo>
                  <a:pt x="7396" y="4407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9473208" y="5115356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3223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9485536" y="5119764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302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473208" y="517706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9532380" y="5172659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2465" y="0"/>
                </a:moveTo>
                <a:lnTo>
                  <a:pt x="0" y="2203"/>
                </a:lnTo>
                <a:lnTo>
                  <a:pt x="2465" y="4407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9561967" y="511535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30855"/>
                </a:lnTo>
                <a:lnTo>
                  <a:pt x="4931" y="24243"/>
                </a:lnTo>
                <a:lnTo>
                  <a:pt x="14793" y="22039"/>
                </a:lnTo>
                <a:lnTo>
                  <a:pt x="24655" y="22039"/>
                </a:lnTo>
                <a:lnTo>
                  <a:pt x="34517" y="24243"/>
                </a:lnTo>
                <a:lnTo>
                  <a:pt x="41914" y="30855"/>
                </a:lnTo>
                <a:lnTo>
                  <a:pt x="44379" y="39671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9506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9506"/>
                </a:lnTo>
                <a:lnTo>
                  <a:pt x="2465" y="57302"/>
                </a:lnTo>
                <a:lnTo>
                  <a:pt x="0" y="50691"/>
                </a:lnTo>
                <a:lnTo>
                  <a:pt x="0" y="48487"/>
                </a:lnTo>
                <a:lnTo>
                  <a:pt x="2465" y="44079"/>
                </a:lnTo>
                <a:lnTo>
                  <a:pt x="4931" y="48487"/>
                </a:lnTo>
                <a:lnTo>
                  <a:pt x="2465" y="50691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9586623" y="5137396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7396" y="2203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2039"/>
                </a:lnTo>
                <a:lnTo>
                  <a:pt x="14793" y="30855"/>
                </a:lnTo>
                <a:lnTo>
                  <a:pt x="7396" y="37467"/>
                </a:lnTo>
                <a:lnTo>
                  <a:pt x="0" y="3967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566898" y="51153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566898" y="5115356"/>
            <a:ext cx="34925" cy="4445"/>
          </a:xfrm>
          <a:custGeom>
            <a:avLst/>
            <a:gdLst/>
            <a:ahLst/>
            <a:cxnLst/>
            <a:rect l="l" t="t" r="r" b="b"/>
            <a:pathLst>
              <a:path w="34925" h="4445">
                <a:moveTo>
                  <a:pt x="0" y="4407"/>
                </a:moveTo>
                <a:lnTo>
                  <a:pt x="17258" y="4407"/>
                </a:lnTo>
                <a:lnTo>
                  <a:pt x="34517" y="0"/>
                </a:lnTo>
              </a:path>
            </a:pathLst>
          </a:custGeom>
          <a:ln w="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853615" y="5393764"/>
            <a:ext cx="1830394" cy="9793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040734" y="6475198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172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812209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14921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819113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822071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245374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225649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225649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42535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1914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1914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7396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7396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45247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61710"/>
                </a:moveTo>
                <a:lnTo>
                  <a:pt x="4931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4793" y="35263"/>
                </a:lnTo>
                <a:lnTo>
                  <a:pt x="14793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4931" y="2203"/>
                </a:lnTo>
                <a:lnTo>
                  <a:pt x="0" y="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8494392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523978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19724" y="0"/>
                </a:moveTo>
                <a:lnTo>
                  <a:pt x="9862" y="2203"/>
                </a:lnTo>
                <a:lnTo>
                  <a:pt x="2465" y="11019"/>
                </a:lnTo>
                <a:lnTo>
                  <a:pt x="0" y="26447"/>
                </a:lnTo>
                <a:lnTo>
                  <a:pt x="0" y="35263"/>
                </a:lnTo>
                <a:lnTo>
                  <a:pt x="2465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4655" y="61710"/>
                </a:lnTo>
                <a:lnTo>
                  <a:pt x="34517" y="57302"/>
                </a:lnTo>
                <a:lnTo>
                  <a:pt x="41914" y="48487"/>
                </a:lnTo>
                <a:lnTo>
                  <a:pt x="44379" y="35263"/>
                </a:lnTo>
                <a:lnTo>
                  <a:pt x="44379" y="26447"/>
                </a:lnTo>
                <a:lnTo>
                  <a:pt x="41914" y="11019"/>
                </a:lnTo>
                <a:lnTo>
                  <a:pt x="34517" y="2203"/>
                </a:lnTo>
                <a:lnTo>
                  <a:pt x="24655" y="0"/>
                </a:lnTo>
                <a:lnTo>
                  <a:pt x="19724" y="0"/>
                </a:lnTo>
                <a:lnTo>
                  <a:pt x="12327" y="2203"/>
                </a:lnTo>
                <a:lnTo>
                  <a:pt x="9862" y="6611"/>
                </a:lnTo>
                <a:lnTo>
                  <a:pt x="4931" y="11019"/>
                </a:lnTo>
                <a:lnTo>
                  <a:pt x="2465" y="26447"/>
                </a:lnTo>
                <a:lnTo>
                  <a:pt x="2465" y="35263"/>
                </a:lnTo>
                <a:lnTo>
                  <a:pt x="4931" y="48487"/>
                </a:lnTo>
                <a:lnTo>
                  <a:pt x="9862" y="55098"/>
                </a:lnTo>
                <a:lnTo>
                  <a:pt x="12327" y="57302"/>
                </a:lnTo>
                <a:lnTo>
                  <a:pt x="19724" y="61710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548634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4793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4793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770532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8797652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839566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7396" y="2203"/>
                </a:lnTo>
                <a:lnTo>
                  <a:pt x="2465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869153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7396" y="0"/>
                </a:moveTo>
                <a:lnTo>
                  <a:pt x="0" y="28651"/>
                </a:lnTo>
                <a:lnTo>
                  <a:pt x="7396" y="24243"/>
                </a:lnTo>
                <a:lnTo>
                  <a:pt x="17258" y="19835"/>
                </a:lnTo>
                <a:lnTo>
                  <a:pt x="27120" y="19835"/>
                </a:lnTo>
                <a:lnTo>
                  <a:pt x="36982" y="24243"/>
                </a:lnTo>
                <a:lnTo>
                  <a:pt x="41914" y="28651"/>
                </a:lnTo>
                <a:lnTo>
                  <a:pt x="46845" y="37467"/>
                </a:lnTo>
                <a:lnTo>
                  <a:pt x="46845" y="44079"/>
                </a:lnTo>
                <a:lnTo>
                  <a:pt x="41914" y="52895"/>
                </a:lnTo>
                <a:lnTo>
                  <a:pt x="36982" y="57302"/>
                </a:lnTo>
                <a:lnTo>
                  <a:pt x="27120" y="61710"/>
                </a:lnTo>
                <a:lnTo>
                  <a:pt x="17258" y="61710"/>
                </a:lnTo>
                <a:lnTo>
                  <a:pt x="7396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7396" y="46283"/>
                </a:lnTo>
                <a:lnTo>
                  <a:pt x="2465" y="48487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8896274" y="6459771"/>
            <a:ext cx="15240" cy="41910"/>
          </a:xfrm>
          <a:custGeom>
            <a:avLst/>
            <a:gdLst/>
            <a:ahLst/>
            <a:cxnLst/>
            <a:rect l="l" t="t" r="r" b="b"/>
            <a:pathLst>
              <a:path w="15240" h="41910">
                <a:moveTo>
                  <a:pt x="0" y="0"/>
                </a:moveTo>
                <a:lnTo>
                  <a:pt x="4931" y="4407"/>
                </a:lnTo>
                <a:lnTo>
                  <a:pt x="12327" y="8815"/>
                </a:lnTo>
                <a:lnTo>
                  <a:pt x="14793" y="17631"/>
                </a:lnTo>
                <a:lnTo>
                  <a:pt x="14793" y="24243"/>
                </a:lnTo>
                <a:lnTo>
                  <a:pt x="12327" y="33059"/>
                </a:lnTo>
                <a:lnTo>
                  <a:pt x="4931" y="37467"/>
                </a:lnTo>
                <a:lnTo>
                  <a:pt x="0" y="41875"/>
                </a:lnTo>
              </a:path>
            </a:pathLst>
          </a:custGeom>
          <a:ln w="4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8876550" y="6439935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051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8876550" y="6439935"/>
            <a:ext cx="32384" cy="2540"/>
          </a:xfrm>
          <a:custGeom>
            <a:avLst/>
            <a:gdLst/>
            <a:ahLst/>
            <a:cxnLst/>
            <a:rect l="l" t="t" r="r" b="b"/>
            <a:pathLst>
              <a:path w="32384" h="2539">
                <a:moveTo>
                  <a:pt x="0" y="2203"/>
                </a:moveTo>
                <a:lnTo>
                  <a:pt x="14793" y="2203"/>
                </a:lnTo>
                <a:lnTo>
                  <a:pt x="32051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9128034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4931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9140362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9128034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9184740" y="6495034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931" y="0"/>
                </a:moveTo>
                <a:lnTo>
                  <a:pt x="0" y="2203"/>
                </a:lnTo>
                <a:lnTo>
                  <a:pt x="4931" y="6611"/>
                </a:lnTo>
                <a:lnTo>
                  <a:pt x="7396" y="2203"/>
                </a:lnTo>
                <a:lnTo>
                  <a:pt x="4931" y="0"/>
                </a:lnTo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9214327" y="6439935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19724" y="0"/>
                </a:moveTo>
                <a:lnTo>
                  <a:pt x="9862" y="2203"/>
                </a:lnTo>
                <a:lnTo>
                  <a:pt x="4931" y="11019"/>
                </a:lnTo>
                <a:lnTo>
                  <a:pt x="0" y="26447"/>
                </a:lnTo>
                <a:lnTo>
                  <a:pt x="0" y="35263"/>
                </a:lnTo>
                <a:lnTo>
                  <a:pt x="4931" y="48487"/>
                </a:lnTo>
                <a:lnTo>
                  <a:pt x="9862" y="57302"/>
                </a:lnTo>
                <a:lnTo>
                  <a:pt x="19724" y="61710"/>
                </a:lnTo>
                <a:lnTo>
                  <a:pt x="27120" y="61710"/>
                </a:lnTo>
                <a:lnTo>
                  <a:pt x="36982" y="57302"/>
                </a:lnTo>
                <a:lnTo>
                  <a:pt x="44379" y="48487"/>
                </a:lnTo>
                <a:lnTo>
                  <a:pt x="46845" y="35263"/>
                </a:lnTo>
                <a:lnTo>
                  <a:pt x="46845" y="26447"/>
                </a:lnTo>
                <a:lnTo>
                  <a:pt x="44379" y="11019"/>
                </a:lnTo>
                <a:lnTo>
                  <a:pt x="36982" y="2203"/>
                </a:lnTo>
                <a:lnTo>
                  <a:pt x="27120" y="0"/>
                </a:lnTo>
                <a:lnTo>
                  <a:pt x="19724" y="0"/>
                </a:lnTo>
                <a:lnTo>
                  <a:pt x="4931" y="35263"/>
                </a:lnTo>
                <a:lnTo>
                  <a:pt x="14793" y="57302"/>
                </a:lnTo>
                <a:lnTo>
                  <a:pt x="19724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9241449" y="6439935"/>
            <a:ext cx="17780" cy="62230"/>
          </a:xfrm>
          <a:custGeom>
            <a:avLst/>
            <a:gdLst/>
            <a:ahLst/>
            <a:cxnLst/>
            <a:rect l="l" t="t" r="r" b="b"/>
            <a:pathLst>
              <a:path w="17779" h="62229">
                <a:moveTo>
                  <a:pt x="0" y="61710"/>
                </a:moveTo>
                <a:lnTo>
                  <a:pt x="7396" y="57302"/>
                </a:lnTo>
                <a:lnTo>
                  <a:pt x="9862" y="55098"/>
                </a:lnTo>
                <a:lnTo>
                  <a:pt x="12327" y="48487"/>
                </a:lnTo>
                <a:lnTo>
                  <a:pt x="17258" y="35263"/>
                </a:lnTo>
                <a:lnTo>
                  <a:pt x="17258" y="26447"/>
                </a:lnTo>
                <a:lnTo>
                  <a:pt x="12327" y="11019"/>
                </a:lnTo>
                <a:lnTo>
                  <a:pt x="9862" y="6611"/>
                </a:lnTo>
                <a:lnTo>
                  <a:pt x="7396" y="2203"/>
                </a:ln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9473208" y="6439935"/>
            <a:ext cx="15240" cy="62230"/>
          </a:xfrm>
          <a:custGeom>
            <a:avLst/>
            <a:gdLst/>
            <a:ahLst/>
            <a:cxnLst/>
            <a:rect l="l" t="t" r="r" b="b"/>
            <a:pathLst>
              <a:path w="15240" h="62229">
                <a:moveTo>
                  <a:pt x="0" y="11019"/>
                </a:moveTo>
                <a:lnTo>
                  <a:pt x="7396" y="8815"/>
                </a:lnTo>
                <a:lnTo>
                  <a:pt x="14793" y="0"/>
                </a:lnTo>
                <a:lnTo>
                  <a:pt x="14793" y="61710"/>
                </a:lnTo>
              </a:path>
            </a:pathLst>
          </a:custGeom>
          <a:ln w="4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9485536" y="6442139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06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9473208" y="650164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58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9532380" y="649503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465" y="0"/>
                </a:moveTo>
                <a:lnTo>
                  <a:pt x="0" y="2203"/>
                </a:lnTo>
                <a:lnTo>
                  <a:pt x="2465" y="6611"/>
                </a:lnTo>
                <a:lnTo>
                  <a:pt x="4931" y="2203"/>
                </a:lnTo>
                <a:lnTo>
                  <a:pt x="2465" y="0"/>
                </a:lnTo>
              </a:path>
            </a:pathLst>
          </a:custGeom>
          <a:ln w="4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561967" y="643993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4931" y="0"/>
                </a:moveTo>
                <a:lnTo>
                  <a:pt x="0" y="28651"/>
                </a:lnTo>
                <a:lnTo>
                  <a:pt x="4931" y="24243"/>
                </a:lnTo>
                <a:lnTo>
                  <a:pt x="14793" y="19835"/>
                </a:lnTo>
                <a:lnTo>
                  <a:pt x="24655" y="19835"/>
                </a:lnTo>
                <a:lnTo>
                  <a:pt x="34517" y="24243"/>
                </a:lnTo>
                <a:lnTo>
                  <a:pt x="41914" y="28651"/>
                </a:lnTo>
                <a:lnTo>
                  <a:pt x="44379" y="37467"/>
                </a:lnTo>
                <a:lnTo>
                  <a:pt x="44379" y="44079"/>
                </a:lnTo>
                <a:lnTo>
                  <a:pt x="41914" y="52895"/>
                </a:lnTo>
                <a:lnTo>
                  <a:pt x="34517" y="57302"/>
                </a:lnTo>
                <a:lnTo>
                  <a:pt x="24655" y="61710"/>
                </a:lnTo>
                <a:lnTo>
                  <a:pt x="14793" y="61710"/>
                </a:lnTo>
                <a:lnTo>
                  <a:pt x="4931" y="57302"/>
                </a:lnTo>
                <a:lnTo>
                  <a:pt x="2465" y="55098"/>
                </a:lnTo>
                <a:lnTo>
                  <a:pt x="0" y="48487"/>
                </a:lnTo>
                <a:lnTo>
                  <a:pt x="0" y="46283"/>
                </a:lnTo>
                <a:lnTo>
                  <a:pt x="2465" y="44079"/>
                </a:lnTo>
                <a:lnTo>
                  <a:pt x="4931" y="46283"/>
                </a:lnTo>
                <a:lnTo>
                  <a:pt x="2465" y="48487"/>
                </a:lnTo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586623" y="6459771"/>
            <a:ext cx="17780" cy="41910"/>
          </a:xfrm>
          <a:custGeom>
            <a:avLst/>
            <a:gdLst/>
            <a:ahLst/>
            <a:cxnLst/>
            <a:rect l="l" t="t" r="r" b="b"/>
            <a:pathLst>
              <a:path w="17779" h="41910">
                <a:moveTo>
                  <a:pt x="0" y="0"/>
                </a:moveTo>
                <a:lnTo>
                  <a:pt x="7396" y="4407"/>
                </a:lnTo>
                <a:lnTo>
                  <a:pt x="14793" y="8815"/>
                </a:lnTo>
                <a:lnTo>
                  <a:pt x="17258" y="17631"/>
                </a:lnTo>
                <a:lnTo>
                  <a:pt x="17258" y="24243"/>
                </a:lnTo>
                <a:lnTo>
                  <a:pt x="14793" y="33059"/>
                </a:lnTo>
                <a:lnTo>
                  <a:pt x="7396" y="37467"/>
                </a:lnTo>
                <a:lnTo>
                  <a:pt x="0" y="41875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566898" y="64399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566898" y="6439935"/>
            <a:ext cx="34925" cy="2540"/>
          </a:xfrm>
          <a:custGeom>
            <a:avLst/>
            <a:gdLst/>
            <a:ahLst/>
            <a:cxnLst/>
            <a:rect l="l" t="t" r="r" b="b"/>
            <a:pathLst>
              <a:path w="34925" h="2539">
                <a:moveTo>
                  <a:pt x="0" y="2203"/>
                </a:moveTo>
                <a:lnTo>
                  <a:pt x="17258" y="2203"/>
                </a:lnTo>
                <a:lnTo>
                  <a:pt x="34517" y="0"/>
                </a:lnTo>
              </a:path>
            </a:pathLst>
          </a:custGeom>
          <a:ln w="4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8629997" y="6554541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4" h="62229">
                <a:moveTo>
                  <a:pt x="27120" y="0"/>
                </a:moveTo>
                <a:lnTo>
                  <a:pt x="0" y="61710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8657118" y="6554541"/>
            <a:ext cx="24765" cy="62230"/>
          </a:xfrm>
          <a:custGeom>
            <a:avLst/>
            <a:gdLst/>
            <a:ahLst/>
            <a:cxnLst/>
            <a:rect l="l" t="t" r="r" b="b"/>
            <a:pathLst>
              <a:path w="24765" h="62229">
                <a:moveTo>
                  <a:pt x="0" y="0"/>
                </a:moveTo>
                <a:lnTo>
                  <a:pt x="24655" y="6171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8657118" y="6563357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0" y="0"/>
                </a:moveTo>
                <a:lnTo>
                  <a:pt x="22189" y="52895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634927" y="6611844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7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8629997" y="6616252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776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8699031" y="6554541"/>
            <a:ext cx="46990" cy="62230"/>
          </a:xfrm>
          <a:custGeom>
            <a:avLst/>
            <a:gdLst/>
            <a:ahLst/>
            <a:cxnLst/>
            <a:rect l="l" t="t" r="r" b="b"/>
            <a:pathLst>
              <a:path w="46990" h="62229">
                <a:moveTo>
                  <a:pt x="0" y="0"/>
                </a:moveTo>
                <a:lnTo>
                  <a:pt x="7396" y="0"/>
                </a:lnTo>
                <a:lnTo>
                  <a:pt x="12327" y="2203"/>
                </a:lnTo>
                <a:lnTo>
                  <a:pt x="17258" y="4407"/>
                </a:lnTo>
                <a:lnTo>
                  <a:pt x="19724" y="11019"/>
                </a:lnTo>
                <a:lnTo>
                  <a:pt x="39448" y="52895"/>
                </a:lnTo>
                <a:lnTo>
                  <a:pt x="41914" y="57302"/>
                </a:lnTo>
                <a:lnTo>
                  <a:pt x="46845" y="61710"/>
                </a:lnTo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8706428" y="6554541"/>
            <a:ext cx="41910" cy="62230"/>
          </a:xfrm>
          <a:custGeom>
            <a:avLst/>
            <a:gdLst/>
            <a:ahLst/>
            <a:cxnLst/>
            <a:rect l="l" t="t" r="r" b="b"/>
            <a:pathLst>
              <a:path w="41909" h="62229">
                <a:moveTo>
                  <a:pt x="0" y="0"/>
                </a:moveTo>
                <a:lnTo>
                  <a:pt x="4931" y="4407"/>
                </a:lnTo>
                <a:lnTo>
                  <a:pt x="9862" y="11019"/>
                </a:lnTo>
                <a:lnTo>
                  <a:pt x="29586" y="52895"/>
                </a:lnTo>
                <a:lnTo>
                  <a:pt x="32051" y="57302"/>
                </a:lnTo>
                <a:lnTo>
                  <a:pt x="39448" y="61710"/>
                </a:lnTo>
                <a:lnTo>
                  <a:pt x="41914" y="61710"/>
                </a:lnTo>
              </a:path>
            </a:pathLst>
          </a:custGeom>
          <a:ln w="47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8696566" y="6574377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09">
                <a:moveTo>
                  <a:pt x="24655" y="0"/>
                </a:moveTo>
                <a:lnTo>
                  <a:pt x="0" y="41875"/>
                </a:lnTo>
              </a:path>
            </a:pathLst>
          </a:custGeom>
          <a:ln w="4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8699031" y="6574377"/>
            <a:ext cx="22225" cy="41910"/>
          </a:xfrm>
          <a:custGeom>
            <a:avLst/>
            <a:gdLst/>
            <a:ahLst/>
            <a:cxnLst/>
            <a:rect l="l" t="t" r="r" b="b"/>
            <a:pathLst>
              <a:path w="22225" h="41909">
                <a:moveTo>
                  <a:pt x="22189" y="0"/>
                </a:moveTo>
                <a:lnTo>
                  <a:pt x="0" y="41875"/>
                </a:lnTo>
              </a:path>
            </a:pathLst>
          </a:custGeom>
          <a:ln w="4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8819842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22189" y="0"/>
                </a:moveTo>
                <a:lnTo>
                  <a:pt x="17258" y="6611"/>
                </a:lnTo>
                <a:lnTo>
                  <a:pt x="9862" y="15427"/>
                </a:lnTo>
                <a:lnTo>
                  <a:pt x="2465" y="26447"/>
                </a:lnTo>
                <a:lnTo>
                  <a:pt x="0" y="41875"/>
                </a:lnTo>
                <a:lnTo>
                  <a:pt x="0" y="52895"/>
                </a:lnTo>
                <a:lnTo>
                  <a:pt x="2465" y="68322"/>
                </a:lnTo>
                <a:lnTo>
                  <a:pt x="9862" y="83750"/>
                </a:lnTo>
                <a:lnTo>
                  <a:pt x="17258" y="92566"/>
                </a:lnTo>
                <a:lnTo>
                  <a:pt x="22189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8822308" y="6547929"/>
            <a:ext cx="15240" cy="86360"/>
          </a:xfrm>
          <a:custGeom>
            <a:avLst/>
            <a:gdLst/>
            <a:ahLst/>
            <a:cxnLst/>
            <a:rect l="l" t="t" r="r" b="b"/>
            <a:pathLst>
              <a:path w="15240" h="86359">
                <a:moveTo>
                  <a:pt x="14793" y="0"/>
                </a:moveTo>
                <a:lnTo>
                  <a:pt x="7396" y="11019"/>
                </a:lnTo>
                <a:lnTo>
                  <a:pt x="4931" y="19835"/>
                </a:lnTo>
                <a:lnTo>
                  <a:pt x="0" y="35263"/>
                </a:lnTo>
                <a:lnTo>
                  <a:pt x="0" y="46283"/>
                </a:lnTo>
                <a:lnTo>
                  <a:pt x="4931" y="61710"/>
                </a:lnTo>
                <a:lnTo>
                  <a:pt x="7396" y="72730"/>
                </a:lnTo>
                <a:lnTo>
                  <a:pt x="14793" y="85954"/>
                </a:lnTo>
              </a:path>
            </a:pathLst>
          </a:custGeom>
          <a:ln w="4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8869153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871618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871618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896274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859291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859291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8962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8940654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8943119" y="6574377"/>
            <a:ext cx="0" cy="41910"/>
          </a:xfrm>
          <a:custGeom>
            <a:avLst/>
            <a:gdLst/>
            <a:ahLst/>
            <a:cxnLst/>
            <a:rect l="l" t="t" r="r" b="b"/>
            <a:pathLst>
              <a:path h="41909">
                <a:moveTo>
                  <a:pt x="0" y="0"/>
                </a:moveTo>
                <a:lnTo>
                  <a:pt x="0" y="41875"/>
                </a:lnTo>
              </a:path>
            </a:pathLst>
          </a:custGeom>
          <a:ln w="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8943119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4655" y="0"/>
                </a:lnTo>
                <a:lnTo>
                  <a:pt x="34517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8967775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4931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980102" y="6574377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09">
                <a:moveTo>
                  <a:pt x="0" y="8815"/>
                </a:moveTo>
                <a:lnTo>
                  <a:pt x="7396" y="2203"/>
                </a:lnTo>
                <a:lnTo>
                  <a:pt x="17258" y="0"/>
                </a:lnTo>
                <a:lnTo>
                  <a:pt x="22189" y="0"/>
                </a:lnTo>
                <a:lnTo>
                  <a:pt x="32051" y="2203"/>
                </a:lnTo>
                <a:lnTo>
                  <a:pt x="36982" y="8815"/>
                </a:lnTo>
                <a:lnTo>
                  <a:pt x="36982" y="41875"/>
                </a:lnTo>
              </a:path>
            </a:pathLst>
          </a:custGeom>
          <a:ln w="4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9002292" y="6574377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09">
                <a:moveTo>
                  <a:pt x="0" y="0"/>
                </a:moveTo>
                <a:lnTo>
                  <a:pt x="7396" y="2203"/>
                </a:lnTo>
                <a:lnTo>
                  <a:pt x="9862" y="8815"/>
                </a:lnTo>
                <a:lnTo>
                  <a:pt x="9862" y="41875"/>
                </a:lnTo>
              </a:path>
            </a:pathLst>
          </a:custGeom>
          <a:ln w="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8930792" y="657437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27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930792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967774" y="661625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2189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9002292" y="6616252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655" y="0"/>
                </a:lnTo>
              </a:path>
            </a:pathLst>
          </a:custGeom>
          <a:ln w="4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9041740" y="6541317"/>
            <a:ext cx="22225" cy="97155"/>
          </a:xfrm>
          <a:custGeom>
            <a:avLst/>
            <a:gdLst/>
            <a:ahLst/>
            <a:cxnLst/>
            <a:rect l="l" t="t" r="r" b="b"/>
            <a:pathLst>
              <a:path w="22225" h="97154">
                <a:moveTo>
                  <a:pt x="0" y="0"/>
                </a:moveTo>
                <a:lnTo>
                  <a:pt x="7396" y="6611"/>
                </a:lnTo>
                <a:lnTo>
                  <a:pt x="14793" y="15427"/>
                </a:lnTo>
                <a:lnTo>
                  <a:pt x="19724" y="26447"/>
                </a:lnTo>
                <a:lnTo>
                  <a:pt x="22189" y="41875"/>
                </a:lnTo>
                <a:lnTo>
                  <a:pt x="22189" y="52895"/>
                </a:lnTo>
                <a:lnTo>
                  <a:pt x="19724" y="68322"/>
                </a:lnTo>
                <a:lnTo>
                  <a:pt x="14793" y="83750"/>
                </a:lnTo>
                <a:lnTo>
                  <a:pt x="7396" y="92566"/>
                </a:lnTo>
                <a:lnTo>
                  <a:pt x="0" y="96974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9049137" y="6547929"/>
            <a:ext cx="12700" cy="86360"/>
          </a:xfrm>
          <a:custGeom>
            <a:avLst/>
            <a:gdLst/>
            <a:ahLst/>
            <a:cxnLst/>
            <a:rect l="l" t="t" r="r" b="b"/>
            <a:pathLst>
              <a:path w="12700" h="86359">
                <a:moveTo>
                  <a:pt x="0" y="0"/>
                </a:moveTo>
                <a:lnTo>
                  <a:pt x="7396" y="11019"/>
                </a:lnTo>
                <a:lnTo>
                  <a:pt x="9862" y="19835"/>
                </a:lnTo>
                <a:lnTo>
                  <a:pt x="12327" y="35263"/>
                </a:lnTo>
                <a:lnTo>
                  <a:pt x="12327" y="46283"/>
                </a:lnTo>
                <a:lnTo>
                  <a:pt x="9862" y="61710"/>
                </a:lnTo>
                <a:lnTo>
                  <a:pt x="7396" y="72730"/>
                </a:lnTo>
                <a:lnTo>
                  <a:pt x="0" y="85954"/>
                </a:lnTo>
              </a:path>
            </a:pathLst>
          </a:custGeom>
          <a:ln w="4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025569" y="1548062"/>
            <a:ext cx="3768952" cy="2206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945061" y="1548062"/>
            <a:ext cx="301078" cy="22064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945060" y="1548063"/>
            <a:ext cx="301625" cy="2206625"/>
          </a:xfrm>
          <a:custGeom>
            <a:avLst/>
            <a:gdLst/>
            <a:ahLst/>
            <a:cxnLst/>
            <a:rect l="l" t="t" r="r" b="b"/>
            <a:pathLst>
              <a:path w="301625" h="2206625">
                <a:moveTo>
                  <a:pt x="301078" y="2206407"/>
                </a:moveTo>
                <a:lnTo>
                  <a:pt x="0" y="2206407"/>
                </a:lnTo>
                <a:lnTo>
                  <a:pt x="0" y="0"/>
                </a:lnTo>
                <a:lnTo>
                  <a:pt x="301078" y="0"/>
                </a:lnTo>
                <a:lnTo>
                  <a:pt x="301078" y="2206407"/>
                </a:lnTo>
              </a:path>
            </a:pathLst>
          </a:custGeom>
          <a:ln w="82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246139" y="360350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246139" y="315351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246139" y="270642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246139" y="225933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246139" y="1812251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933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246139" y="371382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246139" y="349028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246139" y="337705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246139" y="326673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246139" y="3043194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246139" y="29299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246139" y="2819650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246139" y="259610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246139" y="2482883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246139" y="2372562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246139" y="214901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246139" y="2035795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246139" y="192257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246139" y="169902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246139" y="158870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896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822058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822058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822058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824795" y="1394195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89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824795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890485" y="1394195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69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3685" y="8709"/>
                </a:lnTo>
                <a:lnTo>
                  <a:pt x="13685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1894591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89596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1928804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2737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3793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193154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2005442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2087554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203828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2041024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2186090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2187458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2188827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222440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2229882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2844" y="0"/>
                </a:lnTo>
                <a:lnTo>
                  <a:pt x="41056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2229882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2303783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2306521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46530" y="8709"/>
                </a:moveTo>
                <a:lnTo>
                  <a:pt x="41056" y="14515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0644"/>
                </a:lnTo>
                <a:lnTo>
                  <a:pt x="4653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2380421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2413266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5474" y="0"/>
                </a:moveTo>
                <a:lnTo>
                  <a:pt x="0" y="5806"/>
                </a:lnTo>
                <a:lnTo>
                  <a:pt x="0" y="8709"/>
                </a:lnTo>
                <a:lnTo>
                  <a:pt x="5474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54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24173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241874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2454323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2459797" y="1426130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4" h="60959">
                <a:moveTo>
                  <a:pt x="0" y="17419"/>
                </a:moveTo>
                <a:lnTo>
                  <a:pt x="10948" y="2903"/>
                </a:lnTo>
                <a:lnTo>
                  <a:pt x="19159" y="0"/>
                </a:lnTo>
                <a:lnTo>
                  <a:pt x="30107" y="0"/>
                </a:lnTo>
                <a:lnTo>
                  <a:pt x="38319" y="2903"/>
                </a:lnTo>
                <a:lnTo>
                  <a:pt x="43793" y="17419"/>
                </a:lnTo>
                <a:lnTo>
                  <a:pt x="43793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2459797" y="1429033"/>
            <a:ext cx="43815" cy="58419"/>
          </a:xfrm>
          <a:custGeom>
            <a:avLst/>
            <a:gdLst/>
            <a:ahLst/>
            <a:cxnLst/>
            <a:rect l="l" t="t" r="r" b="b"/>
            <a:pathLst>
              <a:path w="43814" h="58419">
                <a:moveTo>
                  <a:pt x="0" y="14515"/>
                </a:moveTo>
                <a:lnTo>
                  <a:pt x="10948" y="5806"/>
                </a:lnTo>
                <a:lnTo>
                  <a:pt x="19159" y="0"/>
                </a:lnTo>
                <a:lnTo>
                  <a:pt x="27370" y="0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58063"/>
                </a:lnTo>
                <a:lnTo>
                  <a:pt x="43793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2580228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2530961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30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2536435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262128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27370" y="0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2610336" y="142613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0" y="2903"/>
                </a:lnTo>
                <a:lnTo>
                  <a:pt x="2737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2659603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5474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5474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2660972" y="1401453"/>
            <a:ext cx="5715" cy="0"/>
          </a:xfrm>
          <a:custGeom>
            <a:avLst/>
            <a:gdLst/>
            <a:ahLst/>
            <a:cxnLst/>
            <a:rect l="l" t="t" r="r" b="b"/>
            <a:pathLst>
              <a:path w="5714">
                <a:moveTo>
                  <a:pt x="0" y="0"/>
                </a:moveTo>
                <a:lnTo>
                  <a:pt x="5474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2662340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2695185" y="1426130"/>
            <a:ext cx="52069" cy="60960"/>
          </a:xfrm>
          <a:custGeom>
            <a:avLst/>
            <a:gdLst/>
            <a:ahLst/>
            <a:cxnLst/>
            <a:rect l="l" t="t" r="r" b="b"/>
            <a:pathLst>
              <a:path w="52069" h="60959">
                <a:moveTo>
                  <a:pt x="19159" y="0"/>
                </a:moveTo>
                <a:lnTo>
                  <a:pt x="10948" y="2903"/>
                </a:lnTo>
                <a:lnTo>
                  <a:pt x="2737" y="11612"/>
                </a:lnTo>
                <a:lnTo>
                  <a:pt x="0" y="26128"/>
                </a:lnTo>
                <a:lnTo>
                  <a:pt x="0" y="34838"/>
                </a:lnTo>
                <a:lnTo>
                  <a:pt x="2737" y="46450"/>
                </a:lnTo>
                <a:lnTo>
                  <a:pt x="10948" y="55160"/>
                </a:lnTo>
                <a:lnTo>
                  <a:pt x="19159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  <a:lnTo>
                  <a:pt x="52004" y="34838"/>
                </a:lnTo>
                <a:lnTo>
                  <a:pt x="52004" y="26128"/>
                </a:lnTo>
                <a:lnTo>
                  <a:pt x="49267" y="11612"/>
                </a:lnTo>
                <a:lnTo>
                  <a:pt x="41056" y="2903"/>
                </a:lnTo>
                <a:lnTo>
                  <a:pt x="32844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2697922" y="1429033"/>
            <a:ext cx="46990" cy="52705"/>
          </a:xfrm>
          <a:custGeom>
            <a:avLst/>
            <a:gdLst/>
            <a:ahLst/>
            <a:cxnLst/>
            <a:rect l="l" t="t" r="r" b="b"/>
            <a:pathLst>
              <a:path w="46989" h="52705">
                <a:moveTo>
                  <a:pt x="16422" y="0"/>
                </a:moveTo>
                <a:lnTo>
                  <a:pt x="8211" y="5806"/>
                </a:lnTo>
                <a:lnTo>
                  <a:pt x="5474" y="8709"/>
                </a:lnTo>
                <a:lnTo>
                  <a:pt x="0" y="23225"/>
                </a:lnTo>
                <a:lnTo>
                  <a:pt x="0" y="31934"/>
                </a:lnTo>
                <a:lnTo>
                  <a:pt x="5474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30107" y="52257"/>
                </a:lnTo>
                <a:lnTo>
                  <a:pt x="38319" y="49353"/>
                </a:lnTo>
                <a:lnTo>
                  <a:pt x="41056" y="43547"/>
                </a:lnTo>
                <a:lnTo>
                  <a:pt x="46530" y="31934"/>
                </a:lnTo>
                <a:lnTo>
                  <a:pt x="46530" y="23225"/>
                </a:lnTo>
                <a:lnTo>
                  <a:pt x="41056" y="8709"/>
                </a:lnTo>
                <a:lnTo>
                  <a:pt x="38319" y="5806"/>
                </a:lnTo>
                <a:lnTo>
                  <a:pt x="30107" y="0"/>
                </a:lnTo>
                <a:lnTo>
                  <a:pt x="1642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2777297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278003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278003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2919625" y="139419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2737" y="0"/>
                </a:moveTo>
                <a:lnTo>
                  <a:pt x="0" y="5806"/>
                </a:lnTo>
                <a:lnTo>
                  <a:pt x="0" y="8709"/>
                </a:lnTo>
                <a:lnTo>
                  <a:pt x="2737" y="14515"/>
                </a:lnTo>
                <a:lnTo>
                  <a:pt x="8211" y="14515"/>
                </a:lnTo>
                <a:lnTo>
                  <a:pt x="10948" y="8709"/>
                </a:lnTo>
                <a:lnTo>
                  <a:pt x="10948" y="5806"/>
                </a:lnTo>
                <a:lnTo>
                  <a:pt x="8211" y="0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2920994" y="1401453"/>
            <a:ext cx="8255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211" y="0"/>
                </a:lnTo>
              </a:path>
            </a:pathLst>
          </a:custGeom>
          <a:ln w="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0" y="60966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2922362" y="1426130"/>
            <a:ext cx="5715" cy="60960"/>
          </a:xfrm>
          <a:custGeom>
            <a:avLst/>
            <a:gdLst/>
            <a:ahLst/>
            <a:cxnLst/>
            <a:rect l="l" t="t" r="r" b="b"/>
            <a:pathLst>
              <a:path w="5714" h="60959">
                <a:moveTo>
                  <a:pt x="0" y="0"/>
                </a:moveTo>
                <a:lnTo>
                  <a:pt x="5474" y="0"/>
                </a:lnTo>
                <a:lnTo>
                  <a:pt x="5474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0" y="60966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2960681" y="1426130"/>
            <a:ext cx="3175" cy="60960"/>
          </a:xfrm>
          <a:custGeom>
            <a:avLst/>
            <a:gdLst/>
            <a:ahLst/>
            <a:cxnLst/>
            <a:rect l="l" t="t" r="r" b="b"/>
            <a:pathLst>
              <a:path w="3175" h="60959">
                <a:moveTo>
                  <a:pt x="0" y="0"/>
                </a:moveTo>
                <a:lnTo>
                  <a:pt x="2737" y="0"/>
                </a:lnTo>
                <a:lnTo>
                  <a:pt x="2737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2963418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2963418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3111220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3097535" y="1426130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0" y="0"/>
                </a:moveTo>
                <a:lnTo>
                  <a:pt x="0" y="2903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0" y="92901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3152277" y="1394195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4">
                <a:moveTo>
                  <a:pt x="0" y="0"/>
                </a:moveTo>
                <a:lnTo>
                  <a:pt x="2737" y="0"/>
                </a:lnTo>
                <a:lnTo>
                  <a:pt x="2737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3155014" y="1426130"/>
            <a:ext cx="46990" cy="60960"/>
          </a:xfrm>
          <a:custGeom>
            <a:avLst/>
            <a:gdLst/>
            <a:ahLst/>
            <a:cxnLst/>
            <a:rect l="l" t="t" r="r" b="b"/>
            <a:pathLst>
              <a:path w="46989" h="60959">
                <a:moveTo>
                  <a:pt x="0" y="17419"/>
                </a:moveTo>
                <a:lnTo>
                  <a:pt x="13685" y="2903"/>
                </a:lnTo>
                <a:lnTo>
                  <a:pt x="21896" y="0"/>
                </a:lnTo>
                <a:lnTo>
                  <a:pt x="32844" y="0"/>
                </a:lnTo>
                <a:lnTo>
                  <a:pt x="41056" y="2903"/>
                </a:lnTo>
                <a:lnTo>
                  <a:pt x="46530" y="17419"/>
                </a:lnTo>
                <a:lnTo>
                  <a:pt x="46530" y="609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3155014" y="1429033"/>
            <a:ext cx="46990" cy="58419"/>
          </a:xfrm>
          <a:custGeom>
            <a:avLst/>
            <a:gdLst/>
            <a:ahLst/>
            <a:cxnLst/>
            <a:rect l="l" t="t" r="r" b="b"/>
            <a:pathLst>
              <a:path w="46989" h="58419">
                <a:moveTo>
                  <a:pt x="0" y="14515"/>
                </a:moveTo>
                <a:lnTo>
                  <a:pt x="13685" y="5806"/>
                </a:lnTo>
                <a:lnTo>
                  <a:pt x="21896" y="0"/>
                </a:lnTo>
                <a:lnTo>
                  <a:pt x="30107" y="0"/>
                </a:lnTo>
                <a:lnTo>
                  <a:pt x="38319" y="5806"/>
                </a:lnTo>
                <a:lnTo>
                  <a:pt x="41056" y="14515"/>
                </a:lnTo>
                <a:lnTo>
                  <a:pt x="41056" y="58063"/>
                </a:lnTo>
                <a:lnTo>
                  <a:pt x="46530" y="580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3228915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3234389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3371243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3371243" y="1394195"/>
            <a:ext cx="49530" cy="93345"/>
          </a:xfrm>
          <a:custGeom>
            <a:avLst/>
            <a:gdLst/>
            <a:ahLst/>
            <a:cxnLst/>
            <a:rect l="l" t="t" r="r" b="b"/>
            <a:pathLst>
              <a:path w="49529" h="93344">
                <a:moveTo>
                  <a:pt x="0" y="0"/>
                </a:moveTo>
                <a:lnTo>
                  <a:pt x="5474" y="0"/>
                </a:lnTo>
                <a:lnTo>
                  <a:pt x="5474" y="87095"/>
                </a:lnTo>
                <a:lnTo>
                  <a:pt x="49267" y="87095"/>
                </a:lnTo>
                <a:lnTo>
                  <a:pt x="49267" y="92901"/>
                </a:ln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3442406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3442406" y="1400001"/>
            <a:ext cx="3175" cy="87630"/>
          </a:xfrm>
          <a:custGeom>
            <a:avLst/>
            <a:gdLst/>
            <a:ahLst/>
            <a:cxnLst/>
            <a:rect l="l" t="t" r="r" b="b"/>
            <a:pathLst>
              <a:path w="3175" h="87630">
                <a:moveTo>
                  <a:pt x="2737" y="0"/>
                </a:moveTo>
                <a:lnTo>
                  <a:pt x="2737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3442406" y="1394195"/>
            <a:ext cx="52069" cy="49530"/>
          </a:xfrm>
          <a:custGeom>
            <a:avLst/>
            <a:gdLst/>
            <a:ahLst/>
            <a:cxnLst/>
            <a:rect l="l" t="t" r="r" b="b"/>
            <a:pathLst>
              <a:path w="52070" h="49530">
                <a:moveTo>
                  <a:pt x="0" y="0"/>
                </a:moveTo>
                <a:lnTo>
                  <a:pt x="32844" y="0"/>
                </a:lnTo>
                <a:lnTo>
                  <a:pt x="43793" y="5806"/>
                </a:lnTo>
                <a:lnTo>
                  <a:pt x="49267" y="8709"/>
                </a:lnTo>
                <a:lnTo>
                  <a:pt x="52004" y="17419"/>
                </a:lnTo>
                <a:lnTo>
                  <a:pt x="52004" y="31934"/>
                </a:lnTo>
                <a:lnTo>
                  <a:pt x="49267" y="40644"/>
                </a:lnTo>
                <a:lnTo>
                  <a:pt x="43793" y="43547"/>
                </a:lnTo>
                <a:lnTo>
                  <a:pt x="32844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3445143" y="1400001"/>
            <a:ext cx="46990" cy="38100"/>
          </a:xfrm>
          <a:custGeom>
            <a:avLst/>
            <a:gdLst/>
            <a:ahLst/>
            <a:cxnLst/>
            <a:rect l="l" t="t" r="r" b="b"/>
            <a:pathLst>
              <a:path w="46989" h="38100">
                <a:moveTo>
                  <a:pt x="0" y="0"/>
                </a:moveTo>
                <a:lnTo>
                  <a:pt x="30107" y="0"/>
                </a:lnTo>
                <a:lnTo>
                  <a:pt x="41056" y="2903"/>
                </a:lnTo>
                <a:lnTo>
                  <a:pt x="46530" y="11612"/>
                </a:lnTo>
                <a:lnTo>
                  <a:pt x="46530" y="26128"/>
                </a:lnTo>
                <a:lnTo>
                  <a:pt x="41056" y="34838"/>
                </a:lnTo>
                <a:lnTo>
                  <a:pt x="30107" y="37741"/>
                </a:lnTo>
                <a:lnTo>
                  <a:pt x="0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3467040" y="1443549"/>
            <a:ext cx="27940" cy="43815"/>
          </a:xfrm>
          <a:custGeom>
            <a:avLst/>
            <a:gdLst/>
            <a:ahLst/>
            <a:cxnLst/>
            <a:rect l="l" t="t" r="r" b="b"/>
            <a:pathLst>
              <a:path w="27939" h="43815">
                <a:moveTo>
                  <a:pt x="0" y="0"/>
                </a:moveTo>
                <a:lnTo>
                  <a:pt x="24633" y="43547"/>
                </a:lnTo>
                <a:lnTo>
                  <a:pt x="27370" y="43547"/>
                </a:lnTo>
                <a:lnTo>
                  <a:pt x="27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3521782" y="1394195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3521782" y="1400001"/>
            <a:ext cx="5715" cy="87630"/>
          </a:xfrm>
          <a:custGeom>
            <a:avLst/>
            <a:gdLst/>
            <a:ahLst/>
            <a:cxnLst/>
            <a:rect l="l" t="t" r="r" b="b"/>
            <a:pathLst>
              <a:path w="5714" h="87630">
                <a:moveTo>
                  <a:pt x="5474" y="0"/>
                </a:moveTo>
                <a:lnTo>
                  <a:pt x="5474" y="87095"/>
                </a:lnTo>
                <a:lnTo>
                  <a:pt x="0" y="870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3521782" y="1394195"/>
            <a:ext cx="49530" cy="0"/>
          </a:xfrm>
          <a:custGeom>
            <a:avLst/>
            <a:gdLst/>
            <a:ahLst/>
            <a:cxnLst/>
            <a:rect l="l" t="t" r="r" b="b"/>
            <a:pathLst>
              <a:path w="49529">
                <a:moveTo>
                  <a:pt x="0" y="0"/>
                </a:moveTo>
                <a:lnTo>
                  <a:pt x="4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3527256" y="1394195"/>
            <a:ext cx="43815" cy="6350"/>
          </a:xfrm>
          <a:custGeom>
            <a:avLst/>
            <a:gdLst/>
            <a:ahLst/>
            <a:cxnLst/>
            <a:rect l="l" t="t" r="r" b="b"/>
            <a:pathLst>
              <a:path w="43814" h="6350">
                <a:moveTo>
                  <a:pt x="0" y="5806"/>
                </a:moveTo>
                <a:lnTo>
                  <a:pt x="43793" y="5806"/>
                </a:lnTo>
                <a:lnTo>
                  <a:pt x="437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3527256" y="1437742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0"/>
                </a:moveTo>
                <a:lnTo>
                  <a:pt x="24633" y="0"/>
                </a:lnTo>
                <a:lnTo>
                  <a:pt x="24633" y="5806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36613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3666847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3661373" y="137677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3661373" y="1521934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1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0" y="92901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3762644" y="1394195"/>
            <a:ext cx="5715" cy="93345"/>
          </a:xfrm>
          <a:custGeom>
            <a:avLst/>
            <a:gdLst/>
            <a:ahLst/>
            <a:cxnLst/>
            <a:rect l="l" t="t" r="r" b="b"/>
            <a:pathLst>
              <a:path w="5714" h="93344">
                <a:moveTo>
                  <a:pt x="0" y="0"/>
                </a:moveTo>
                <a:lnTo>
                  <a:pt x="5474" y="0"/>
                </a:lnTo>
                <a:lnTo>
                  <a:pt x="5474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3713377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3718851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3795489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5474" y="29031"/>
                </a:moveTo>
                <a:lnTo>
                  <a:pt x="49267" y="29031"/>
                </a:lnTo>
                <a:lnTo>
                  <a:pt x="49267" y="17419"/>
                </a:lnTo>
                <a:lnTo>
                  <a:pt x="46530" y="8709"/>
                </a:ln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3800963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0" y="23225"/>
                </a:moveTo>
                <a:lnTo>
                  <a:pt x="41056" y="23225"/>
                </a:lnTo>
                <a:lnTo>
                  <a:pt x="41056" y="14515"/>
                </a:lnTo>
                <a:lnTo>
                  <a:pt x="35581" y="5806"/>
                </a:ln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35581" y="49353"/>
                </a:lnTo>
                <a:lnTo>
                  <a:pt x="41056" y="40644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3874864" y="1426130"/>
            <a:ext cx="49530" cy="90170"/>
          </a:xfrm>
          <a:custGeom>
            <a:avLst/>
            <a:gdLst/>
            <a:ahLst/>
            <a:cxnLst/>
            <a:rect l="l" t="t" r="r" b="b"/>
            <a:pathLst>
              <a:path w="49529" h="90169">
                <a:moveTo>
                  <a:pt x="49267" y="0"/>
                </a:moveTo>
                <a:lnTo>
                  <a:pt x="43793" y="0"/>
                </a:lnTo>
                <a:lnTo>
                  <a:pt x="43793" y="69676"/>
                </a:lnTo>
                <a:lnTo>
                  <a:pt x="41056" y="81288"/>
                </a:lnTo>
                <a:lnTo>
                  <a:pt x="35581" y="87095"/>
                </a:lnTo>
                <a:lnTo>
                  <a:pt x="27370" y="89998"/>
                </a:lnTo>
                <a:lnTo>
                  <a:pt x="19159" y="89998"/>
                </a:lnTo>
                <a:lnTo>
                  <a:pt x="10948" y="87095"/>
                </a:lnTo>
                <a:lnTo>
                  <a:pt x="8211" y="8128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3874864" y="1426130"/>
            <a:ext cx="49530" cy="95885"/>
          </a:xfrm>
          <a:custGeom>
            <a:avLst/>
            <a:gdLst/>
            <a:ahLst/>
            <a:cxnLst/>
            <a:rect l="l" t="t" r="r" b="b"/>
            <a:pathLst>
              <a:path w="49529" h="95884">
                <a:moveTo>
                  <a:pt x="49267" y="0"/>
                </a:moveTo>
                <a:lnTo>
                  <a:pt x="49267" y="69676"/>
                </a:lnTo>
                <a:lnTo>
                  <a:pt x="43793" y="81288"/>
                </a:lnTo>
                <a:lnTo>
                  <a:pt x="35581" y="89998"/>
                </a:lnTo>
                <a:lnTo>
                  <a:pt x="27370" y="95804"/>
                </a:lnTo>
                <a:lnTo>
                  <a:pt x="16422" y="95804"/>
                </a:lnTo>
                <a:lnTo>
                  <a:pt x="8211" y="89998"/>
                </a:lnTo>
                <a:lnTo>
                  <a:pt x="0" y="812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3869390" y="1426130"/>
            <a:ext cx="49530" cy="60960"/>
          </a:xfrm>
          <a:custGeom>
            <a:avLst/>
            <a:gdLst/>
            <a:ahLst/>
            <a:cxnLst/>
            <a:rect l="l" t="t" r="r" b="b"/>
            <a:pathLst>
              <a:path w="49529" h="60959">
                <a:moveTo>
                  <a:pt x="49267" y="11612"/>
                </a:moveTo>
                <a:lnTo>
                  <a:pt x="41056" y="2903"/>
                </a:lnTo>
                <a:lnTo>
                  <a:pt x="32844" y="0"/>
                </a:lnTo>
                <a:lnTo>
                  <a:pt x="21896" y="0"/>
                </a:lnTo>
                <a:lnTo>
                  <a:pt x="13685" y="2903"/>
                </a:lnTo>
                <a:lnTo>
                  <a:pt x="5474" y="11612"/>
                </a:lnTo>
                <a:lnTo>
                  <a:pt x="0" y="26128"/>
                </a:lnTo>
                <a:lnTo>
                  <a:pt x="0" y="34838"/>
                </a:lnTo>
                <a:lnTo>
                  <a:pt x="5474" y="46450"/>
                </a:lnTo>
                <a:lnTo>
                  <a:pt x="13685" y="55160"/>
                </a:lnTo>
                <a:lnTo>
                  <a:pt x="21896" y="60966"/>
                </a:lnTo>
                <a:lnTo>
                  <a:pt x="32844" y="60966"/>
                </a:lnTo>
                <a:lnTo>
                  <a:pt x="41056" y="55160"/>
                </a:lnTo>
                <a:lnTo>
                  <a:pt x="49267" y="464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3874864" y="1429033"/>
            <a:ext cx="43815" cy="52705"/>
          </a:xfrm>
          <a:custGeom>
            <a:avLst/>
            <a:gdLst/>
            <a:ahLst/>
            <a:cxnLst/>
            <a:rect l="l" t="t" r="r" b="b"/>
            <a:pathLst>
              <a:path w="43814" h="52705">
                <a:moveTo>
                  <a:pt x="43793" y="8709"/>
                </a:moveTo>
                <a:lnTo>
                  <a:pt x="27370" y="0"/>
                </a:lnTo>
                <a:lnTo>
                  <a:pt x="16422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23225"/>
                </a:lnTo>
                <a:lnTo>
                  <a:pt x="0" y="31934"/>
                </a:lnTo>
                <a:lnTo>
                  <a:pt x="2737" y="43547"/>
                </a:lnTo>
                <a:lnTo>
                  <a:pt x="8211" y="49353"/>
                </a:lnTo>
                <a:lnTo>
                  <a:pt x="16422" y="52257"/>
                </a:lnTo>
                <a:lnTo>
                  <a:pt x="27370" y="52257"/>
                </a:lnTo>
                <a:lnTo>
                  <a:pt x="43793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3976136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3978873" y="1376776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1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3951502" y="1376776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3951502" y="1521934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1025569" y="3754470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1025569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995462" y="3838662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6530" y="40644"/>
                </a:lnTo>
                <a:lnTo>
                  <a:pt x="46530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998199" y="3841565"/>
            <a:ext cx="11430" cy="67310"/>
          </a:xfrm>
          <a:custGeom>
            <a:avLst/>
            <a:gdLst/>
            <a:ahLst/>
            <a:cxnLst/>
            <a:rect l="l" t="t" r="r" b="b"/>
            <a:pathLst>
              <a:path w="11430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10948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100367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1028307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00367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1789213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1764580" y="3838662"/>
            <a:ext cx="3175" cy="32384"/>
          </a:xfrm>
          <a:custGeom>
            <a:avLst/>
            <a:gdLst/>
            <a:ahLst/>
            <a:cxnLst/>
            <a:rect l="l" t="t" r="r" b="b"/>
            <a:pathLst>
              <a:path w="3175" h="32385">
                <a:moveTo>
                  <a:pt x="2737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176731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1767317" y="3838662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0" y="0"/>
                </a:moveTo>
                <a:lnTo>
                  <a:pt x="32844" y="0"/>
                </a:lnTo>
                <a:lnTo>
                  <a:pt x="32844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175910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5474" y="40644"/>
                </a:lnTo>
                <a:lnTo>
                  <a:pt x="0" y="31934"/>
                </a:lnTo>
                <a:lnTo>
                  <a:pt x="547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1764580" y="3867694"/>
            <a:ext cx="38735" cy="12065"/>
          </a:xfrm>
          <a:custGeom>
            <a:avLst/>
            <a:gdLst/>
            <a:ahLst/>
            <a:cxnLst/>
            <a:rect l="l" t="t" r="r" b="b"/>
            <a:pathLst>
              <a:path w="38735" h="12064">
                <a:moveTo>
                  <a:pt x="0" y="2903"/>
                </a:moveTo>
                <a:lnTo>
                  <a:pt x="2737" y="2903"/>
                </a:lnTo>
                <a:lnTo>
                  <a:pt x="8211" y="0"/>
                </a:lnTo>
                <a:lnTo>
                  <a:pt x="21896" y="0"/>
                </a:lnTo>
                <a:lnTo>
                  <a:pt x="30107" y="2903"/>
                </a:lnTo>
                <a:lnTo>
                  <a:pt x="38319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178921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69" h="40639">
                <a:moveTo>
                  <a:pt x="0" y="0"/>
                </a:moveTo>
                <a:lnTo>
                  <a:pt x="10948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10948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1764580" y="3893822"/>
            <a:ext cx="38735" cy="14604"/>
          </a:xfrm>
          <a:custGeom>
            <a:avLst/>
            <a:gdLst/>
            <a:ahLst/>
            <a:cxnLst/>
            <a:rect l="l" t="t" r="r" b="b"/>
            <a:pathLst>
              <a:path w="38735" h="14604">
                <a:moveTo>
                  <a:pt x="38319" y="0"/>
                </a:moveTo>
                <a:lnTo>
                  <a:pt x="30107" y="11612"/>
                </a:lnTo>
                <a:lnTo>
                  <a:pt x="21896" y="14515"/>
                </a:lnTo>
                <a:lnTo>
                  <a:pt x="10948" y="14515"/>
                </a:lnTo>
                <a:lnTo>
                  <a:pt x="2737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1764579" y="390253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8211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2552857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2500853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2500853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2558331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2561068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2566543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2591176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2566543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3319238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3267234" y="3838662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10" h="73025">
                <a:moveTo>
                  <a:pt x="0" y="14515"/>
                </a:moveTo>
                <a:lnTo>
                  <a:pt x="5474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3267234" y="3847372"/>
            <a:ext cx="16510" cy="64135"/>
          </a:xfrm>
          <a:custGeom>
            <a:avLst/>
            <a:gdLst/>
            <a:ahLst/>
            <a:cxnLst/>
            <a:rect l="l" t="t" r="r" b="b"/>
            <a:pathLst>
              <a:path w="16510" h="64135">
                <a:moveTo>
                  <a:pt x="0" y="5806"/>
                </a:moveTo>
                <a:lnTo>
                  <a:pt x="0" y="8709"/>
                </a:lnTo>
                <a:lnTo>
                  <a:pt x="5474" y="5806"/>
                </a:lnTo>
                <a:lnTo>
                  <a:pt x="13685" y="0"/>
                </a:lnTo>
                <a:lnTo>
                  <a:pt x="13685" y="63869"/>
                </a:lnTo>
                <a:lnTo>
                  <a:pt x="16422" y="63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3324712" y="3838662"/>
            <a:ext cx="5715" cy="32384"/>
          </a:xfrm>
          <a:custGeom>
            <a:avLst/>
            <a:gdLst/>
            <a:ahLst/>
            <a:cxnLst/>
            <a:rect l="l" t="t" r="r" b="b"/>
            <a:pathLst>
              <a:path w="5714" h="32385">
                <a:moveTo>
                  <a:pt x="5474" y="0"/>
                </a:moveTo>
                <a:lnTo>
                  <a:pt x="0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3330187" y="3841565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737" y="0"/>
                </a:moveTo>
                <a:lnTo>
                  <a:pt x="0" y="261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3330187" y="3838662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79" h="3175">
                <a:moveTo>
                  <a:pt x="0" y="0"/>
                </a:moveTo>
                <a:lnTo>
                  <a:pt x="30107" y="0"/>
                </a:lnTo>
                <a:lnTo>
                  <a:pt x="30107" y="2903"/>
                </a:lnTo>
                <a:lnTo>
                  <a:pt x="273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3321975" y="3864791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8211" y="2903"/>
                </a:move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43793" y="8709"/>
                </a:lnTo>
                <a:lnTo>
                  <a:pt x="46530" y="20322"/>
                </a:lnTo>
                <a:lnTo>
                  <a:pt x="46530" y="26128"/>
                </a:lnTo>
                <a:lnTo>
                  <a:pt x="43793" y="37741"/>
                </a:lnTo>
                <a:lnTo>
                  <a:pt x="35581" y="43547"/>
                </a:lnTo>
                <a:lnTo>
                  <a:pt x="27370" y="46450"/>
                </a:lnTo>
                <a:lnTo>
                  <a:pt x="16422" y="46450"/>
                </a:lnTo>
                <a:lnTo>
                  <a:pt x="8211" y="43547"/>
                </a:lnTo>
                <a:lnTo>
                  <a:pt x="2737" y="40644"/>
                </a:lnTo>
                <a:lnTo>
                  <a:pt x="0" y="31934"/>
                </a:lnTo>
                <a:lnTo>
                  <a:pt x="2737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3324712" y="3867694"/>
            <a:ext cx="41275" cy="12065"/>
          </a:xfrm>
          <a:custGeom>
            <a:avLst/>
            <a:gdLst/>
            <a:ahLst/>
            <a:cxnLst/>
            <a:rect l="l" t="t" r="r" b="b"/>
            <a:pathLst>
              <a:path w="41275" h="12064">
                <a:moveTo>
                  <a:pt x="0" y="2903"/>
                </a:moveTo>
                <a:lnTo>
                  <a:pt x="5474" y="2903"/>
                </a:lnTo>
                <a:lnTo>
                  <a:pt x="10948" y="0"/>
                </a:lnTo>
                <a:lnTo>
                  <a:pt x="24633" y="0"/>
                </a:lnTo>
                <a:lnTo>
                  <a:pt x="32844" y="2903"/>
                </a:lnTo>
                <a:lnTo>
                  <a:pt x="41056" y="116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3352083" y="3867694"/>
            <a:ext cx="13970" cy="40640"/>
          </a:xfrm>
          <a:custGeom>
            <a:avLst/>
            <a:gdLst/>
            <a:ahLst/>
            <a:cxnLst/>
            <a:rect l="l" t="t" r="r" b="b"/>
            <a:pathLst>
              <a:path w="13970" h="40639">
                <a:moveTo>
                  <a:pt x="0" y="0"/>
                </a:moveTo>
                <a:lnTo>
                  <a:pt x="8211" y="5806"/>
                </a:lnTo>
                <a:lnTo>
                  <a:pt x="13685" y="17419"/>
                </a:lnTo>
                <a:lnTo>
                  <a:pt x="13685" y="23225"/>
                </a:lnTo>
                <a:lnTo>
                  <a:pt x="8211" y="34838"/>
                </a:lnTo>
                <a:lnTo>
                  <a:pt x="0" y="40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3324712" y="3893822"/>
            <a:ext cx="41275" cy="14604"/>
          </a:xfrm>
          <a:custGeom>
            <a:avLst/>
            <a:gdLst/>
            <a:ahLst/>
            <a:cxnLst/>
            <a:rect l="l" t="t" r="r" b="b"/>
            <a:pathLst>
              <a:path w="41275" h="14604">
                <a:moveTo>
                  <a:pt x="41056" y="0"/>
                </a:moveTo>
                <a:lnTo>
                  <a:pt x="32844" y="11612"/>
                </a:lnTo>
                <a:lnTo>
                  <a:pt x="24633" y="14515"/>
                </a:lnTo>
                <a:lnTo>
                  <a:pt x="13685" y="14515"/>
                </a:lnTo>
                <a:lnTo>
                  <a:pt x="5474" y="11612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3324712" y="3902532"/>
            <a:ext cx="11430" cy="6350"/>
          </a:xfrm>
          <a:custGeom>
            <a:avLst/>
            <a:gdLst/>
            <a:ahLst/>
            <a:cxnLst/>
            <a:rect l="l" t="t" r="r" b="b"/>
            <a:pathLst>
              <a:path w="11429" h="6350">
                <a:moveTo>
                  <a:pt x="10948" y="58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4082882" y="3690601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3869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4025403" y="3838662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5" h="73025">
                <a:moveTo>
                  <a:pt x="0" y="17419"/>
                </a:moveTo>
                <a:lnTo>
                  <a:pt x="0" y="14515"/>
                </a:lnTo>
                <a:lnTo>
                  <a:pt x="2737" y="8709"/>
                </a:lnTo>
                <a:lnTo>
                  <a:pt x="5474" y="2903"/>
                </a:lnTo>
                <a:lnTo>
                  <a:pt x="13685" y="0"/>
                </a:lnTo>
                <a:lnTo>
                  <a:pt x="27370" y="0"/>
                </a:lnTo>
                <a:lnTo>
                  <a:pt x="32844" y="2903"/>
                </a:lnTo>
                <a:lnTo>
                  <a:pt x="35581" y="8709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9031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4022666" y="3841565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5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5806"/>
                </a:lnTo>
                <a:lnTo>
                  <a:pt x="16422" y="0"/>
                </a:lnTo>
                <a:lnTo>
                  <a:pt x="30107" y="0"/>
                </a:lnTo>
                <a:lnTo>
                  <a:pt x="35581" y="5806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6128"/>
                </a:lnTo>
                <a:lnTo>
                  <a:pt x="30107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4022666" y="3908338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4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088356" y="3838662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4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091093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4096567" y="3905435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4121201" y="3841565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4096567" y="3841565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39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117610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1329385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148266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163593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1942489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209576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224904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240231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270613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2859410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3012686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3165962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347251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362579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377906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3932343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4236158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4389434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4542711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4695987" y="3722535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934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2780034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274171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38319" y="11612"/>
                </a:moveTo>
                <a:lnTo>
                  <a:pt x="32844" y="2903"/>
                </a:lnTo>
                <a:lnTo>
                  <a:pt x="24633" y="0"/>
                </a:lnTo>
                <a:lnTo>
                  <a:pt x="16422" y="0"/>
                </a:lnTo>
                <a:lnTo>
                  <a:pt x="8211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8211" y="46450"/>
                </a:lnTo>
                <a:lnTo>
                  <a:pt x="16422" y="49353"/>
                </a:lnTo>
                <a:lnTo>
                  <a:pt x="24633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274445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21896" y="0"/>
                </a:lnTo>
                <a:lnTo>
                  <a:pt x="13685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3685" y="43547"/>
                </a:lnTo>
                <a:lnTo>
                  <a:pt x="21896" y="43547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0" y="49353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2810142" y="3998336"/>
            <a:ext cx="3175" cy="49530"/>
          </a:xfrm>
          <a:custGeom>
            <a:avLst/>
            <a:gdLst/>
            <a:ahLst/>
            <a:cxnLst/>
            <a:rect l="l" t="t" r="r" b="b"/>
            <a:pathLst>
              <a:path w="3175" h="49529">
                <a:moveTo>
                  <a:pt x="0" y="0"/>
                </a:moveTo>
                <a:lnTo>
                  <a:pt x="2737" y="0"/>
                </a:lnTo>
                <a:lnTo>
                  <a:pt x="2737" y="493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1612"/>
                </a:lnTo>
                <a:lnTo>
                  <a:pt x="10948" y="2903"/>
                </a:lnTo>
                <a:lnTo>
                  <a:pt x="16422" y="0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2812879" y="3998336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39" h="20320">
                <a:moveTo>
                  <a:pt x="0" y="20322"/>
                </a:moveTo>
                <a:lnTo>
                  <a:pt x="2737" y="14515"/>
                </a:lnTo>
                <a:lnTo>
                  <a:pt x="10948" y="8709"/>
                </a:lnTo>
                <a:lnTo>
                  <a:pt x="16422" y="2903"/>
                </a:lnTo>
                <a:lnTo>
                  <a:pt x="27370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2851198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2856672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0107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0107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2911414" y="3998336"/>
            <a:ext cx="36195" cy="32384"/>
          </a:xfrm>
          <a:custGeom>
            <a:avLst/>
            <a:gdLst/>
            <a:ahLst/>
            <a:cxnLst/>
            <a:rect l="l" t="t" r="r" b="b"/>
            <a:pathLst>
              <a:path w="36194" h="32385">
                <a:moveTo>
                  <a:pt x="35581" y="11612"/>
                </a:moveTo>
                <a:lnTo>
                  <a:pt x="32844" y="2903"/>
                </a:lnTo>
                <a:lnTo>
                  <a:pt x="21896" y="0"/>
                </a:lnTo>
                <a:lnTo>
                  <a:pt x="10948" y="0"/>
                </a:lnTo>
                <a:lnTo>
                  <a:pt x="2737" y="2903"/>
                </a:lnTo>
                <a:lnTo>
                  <a:pt x="0" y="11612"/>
                </a:lnTo>
                <a:lnTo>
                  <a:pt x="2737" y="17419"/>
                </a:lnTo>
                <a:lnTo>
                  <a:pt x="8211" y="20322"/>
                </a:lnTo>
                <a:lnTo>
                  <a:pt x="24633" y="29031"/>
                </a:lnTo>
                <a:lnTo>
                  <a:pt x="32844" y="3193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2938785" y="4027368"/>
            <a:ext cx="5715" cy="17780"/>
          </a:xfrm>
          <a:custGeom>
            <a:avLst/>
            <a:gdLst/>
            <a:ahLst/>
            <a:cxnLst/>
            <a:rect l="l" t="t" r="r" b="b"/>
            <a:pathLst>
              <a:path w="5714" h="17779">
                <a:moveTo>
                  <a:pt x="0" y="0"/>
                </a:moveTo>
                <a:lnTo>
                  <a:pt x="5474" y="5806"/>
                </a:lnTo>
                <a:lnTo>
                  <a:pt x="5474" y="8709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2914151" y="4041884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30107" y="0"/>
                </a:moveTo>
                <a:lnTo>
                  <a:pt x="19159" y="2903"/>
                </a:lnTo>
                <a:lnTo>
                  <a:pt x="8211" y="2903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2911414" y="4036078"/>
            <a:ext cx="5715" cy="8890"/>
          </a:xfrm>
          <a:custGeom>
            <a:avLst/>
            <a:gdLst/>
            <a:ahLst/>
            <a:cxnLst/>
            <a:rect l="l" t="t" r="r" b="b"/>
            <a:pathLst>
              <a:path w="5714" h="8889">
                <a:moveTo>
                  <a:pt x="5474" y="8709"/>
                </a:move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2938785" y="4001240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89">
                <a:moveTo>
                  <a:pt x="8211" y="8709"/>
                </a:move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2914151" y="4001240"/>
            <a:ext cx="30480" cy="6350"/>
          </a:xfrm>
          <a:custGeom>
            <a:avLst/>
            <a:gdLst/>
            <a:ahLst/>
            <a:cxnLst/>
            <a:rect l="l" t="t" r="r" b="b"/>
            <a:pathLst>
              <a:path w="30480" h="6350">
                <a:moveTo>
                  <a:pt x="30107" y="5806"/>
                </a:moveTo>
                <a:lnTo>
                  <a:pt x="19159" y="0"/>
                </a:lnTo>
                <a:lnTo>
                  <a:pt x="8211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2914151" y="4001240"/>
            <a:ext cx="3175" cy="14604"/>
          </a:xfrm>
          <a:custGeom>
            <a:avLst/>
            <a:gdLst/>
            <a:ahLst/>
            <a:cxnLst/>
            <a:rect l="l" t="t" r="r" b="b"/>
            <a:pathLst>
              <a:path w="3175" h="14604">
                <a:moveTo>
                  <a:pt x="2737" y="0"/>
                </a:moveTo>
                <a:lnTo>
                  <a:pt x="0" y="8709"/>
                </a:lnTo>
                <a:lnTo>
                  <a:pt x="2737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2911414" y="4012852"/>
            <a:ext cx="36195" cy="34925"/>
          </a:xfrm>
          <a:custGeom>
            <a:avLst/>
            <a:gdLst/>
            <a:ahLst/>
            <a:cxnLst/>
            <a:rect l="l" t="t" r="r" b="b"/>
            <a:pathLst>
              <a:path w="36194" h="34925">
                <a:moveTo>
                  <a:pt x="2737" y="0"/>
                </a:moveTo>
                <a:lnTo>
                  <a:pt x="8211" y="2903"/>
                </a:lnTo>
                <a:lnTo>
                  <a:pt x="24633" y="11612"/>
                </a:lnTo>
                <a:lnTo>
                  <a:pt x="32844" y="14515"/>
                </a:lnTo>
                <a:lnTo>
                  <a:pt x="35581" y="20322"/>
                </a:lnTo>
                <a:lnTo>
                  <a:pt x="35581" y="23225"/>
                </a:lnTo>
                <a:lnTo>
                  <a:pt x="32844" y="31934"/>
                </a:lnTo>
                <a:lnTo>
                  <a:pt x="21896" y="34838"/>
                </a:lnTo>
                <a:lnTo>
                  <a:pt x="10948" y="34838"/>
                </a:lnTo>
                <a:lnTo>
                  <a:pt x="2737" y="31934"/>
                </a:lnTo>
                <a:lnTo>
                  <a:pt x="0" y="2322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2966155" y="3998336"/>
            <a:ext cx="38735" cy="49530"/>
          </a:xfrm>
          <a:custGeom>
            <a:avLst/>
            <a:gdLst/>
            <a:ahLst/>
            <a:cxnLst/>
            <a:rect l="l" t="t" r="r" b="b"/>
            <a:pathLst>
              <a:path w="38735" h="49529">
                <a:moveTo>
                  <a:pt x="2737" y="26128"/>
                </a:moveTo>
                <a:lnTo>
                  <a:pt x="38319" y="26128"/>
                </a:lnTo>
                <a:lnTo>
                  <a:pt x="38319" y="14515"/>
                </a:lnTo>
                <a:lnTo>
                  <a:pt x="35581" y="8709"/>
                </a:ln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2737" y="11612"/>
                </a:lnTo>
                <a:lnTo>
                  <a:pt x="0" y="20322"/>
                </a:lnTo>
                <a:lnTo>
                  <a:pt x="0" y="29031"/>
                </a:lnTo>
                <a:lnTo>
                  <a:pt x="2737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38319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2968893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0" y="17419"/>
                </a:moveTo>
                <a:lnTo>
                  <a:pt x="32844" y="17419"/>
                </a:lnTo>
                <a:lnTo>
                  <a:pt x="32844" y="11612"/>
                </a:lnTo>
                <a:lnTo>
                  <a:pt x="30107" y="5806"/>
                </a:lnTo>
                <a:lnTo>
                  <a:pt x="24633" y="0"/>
                </a:lnTo>
                <a:lnTo>
                  <a:pt x="13685" y="0"/>
                </a:lnTo>
                <a:lnTo>
                  <a:pt x="8211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8211" y="40644"/>
                </a:lnTo>
                <a:lnTo>
                  <a:pt x="13685" y="43547"/>
                </a:lnTo>
                <a:lnTo>
                  <a:pt x="24633" y="43547"/>
                </a:lnTo>
                <a:lnTo>
                  <a:pt x="30107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3023634" y="3998336"/>
            <a:ext cx="41275" cy="49530"/>
          </a:xfrm>
          <a:custGeom>
            <a:avLst/>
            <a:gdLst/>
            <a:ahLst/>
            <a:cxnLst/>
            <a:rect l="l" t="t" r="r" b="b"/>
            <a:pathLst>
              <a:path w="41275" h="49529">
                <a:moveTo>
                  <a:pt x="41056" y="11612"/>
                </a:moveTo>
                <a:lnTo>
                  <a:pt x="32844" y="2903"/>
                </a:lnTo>
                <a:lnTo>
                  <a:pt x="27370" y="0"/>
                </a:lnTo>
                <a:lnTo>
                  <a:pt x="16422" y="0"/>
                </a:lnTo>
                <a:lnTo>
                  <a:pt x="10948" y="2903"/>
                </a:lnTo>
                <a:lnTo>
                  <a:pt x="5474" y="11612"/>
                </a:lnTo>
                <a:lnTo>
                  <a:pt x="0" y="20322"/>
                </a:lnTo>
                <a:lnTo>
                  <a:pt x="0" y="29031"/>
                </a:lnTo>
                <a:lnTo>
                  <a:pt x="5474" y="37741"/>
                </a:lnTo>
                <a:lnTo>
                  <a:pt x="10948" y="46450"/>
                </a:lnTo>
                <a:lnTo>
                  <a:pt x="16422" y="49353"/>
                </a:lnTo>
                <a:lnTo>
                  <a:pt x="27370" y="49353"/>
                </a:lnTo>
                <a:lnTo>
                  <a:pt x="32844" y="46450"/>
                </a:lnTo>
                <a:lnTo>
                  <a:pt x="4105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3029108" y="4001240"/>
            <a:ext cx="36195" cy="43815"/>
          </a:xfrm>
          <a:custGeom>
            <a:avLst/>
            <a:gdLst/>
            <a:ahLst/>
            <a:cxnLst/>
            <a:rect l="l" t="t" r="r" b="b"/>
            <a:pathLst>
              <a:path w="36194" h="43814">
                <a:moveTo>
                  <a:pt x="35581" y="8709"/>
                </a:moveTo>
                <a:lnTo>
                  <a:pt x="32844" y="11612"/>
                </a:lnTo>
                <a:lnTo>
                  <a:pt x="27370" y="5806"/>
                </a:lnTo>
                <a:lnTo>
                  <a:pt x="21896" y="0"/>
                </a:lnTo>
                <a:lnTo>
                  <a:pt x="10948" y="0"/>
                </a:lnTo>
                <a:lnTo>
                  <a:pt x="5474" y="5806"/>
                </a:lnTo>
                <a:lnTo>
                  <a:pt x="2737" y="8709"/>
                </a:lnTo>
                <a:lnTo>
                  <a:pt x="0" y="17419"/>
                </a:lnTo>
                <a:lnTo>
                  <a:pt x="0" y="26128"/>
                </a:lnTo>
                <a:lnTo>
                  <a:pt x="2737" y="34838"/>
                </a:lnTo>
                <a:lnTo>
                  <a:pt x="5474" y="40644"/>
                </a:lnTo>
                <a:lnTo>
                  <a:pt x="10948" y="43547"/>
                </a:lnTo>
                <a:lnTo>
                  <a:pt x="21896" y="43547"/>
                </a:lnTo>
                <a:lnTo>
                  <a:pt x="27370" y="40644"/>
                </a:lnTo>
                <a:lnTo>
                  <a:pt x="32844" y="31934"/>
                </a:lnTo>
                <a:lnTo>
                  <a:pt x="35581" y="348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025569" y="1548063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>
                <a:moveTo>
                  <a:pt x="0" y="0"/>
                </a:moveTo>
                <a:lnTo>
                  <a:pt x="376895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1025569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1789213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2552857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3319238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4082882" y="154806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6772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117610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1329385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148266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63593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1942489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209576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224904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240231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270613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2859410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3012686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3165962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347251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362579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377906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3932343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4236158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4389434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4542711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4695987" y="154806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38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1025569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025569" y="3754470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932509" y="3681891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3547"/>
                </a:lnTo>
                <a:lnTo>
                  <a:pt x="2737" y="60966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60966"/>
                </a:lnTo>
                <a:lnTo>
                  <a:pt x="43793" y="43547"/>
                </a:lnTo>
                <a:lnTo>
                  <a:pt x="43793" y="31934"/>
                </a:lnTo>
                <a:lnTo>
                  <a:pt x="41056" y="14515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935246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940720" y="3748664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0" y="0"/>
                </a:moveTo>
                <a:lnTo>
                  <a:pt x="10948" y="2903"/>
                </a:lnTo>
                <a:lnTo>
                  <a:pt x="16422" y="2903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965354" y="3684794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8063"/>
                </a:lnTo>
                <a:lnTo>
                  <a:pt x="8211" y="40644"/>
                </a:lnTo>
                <a:lnTo>
                  <a:pt x="8211" y="29031"/>
                </a:lnTo>
                <a:lnTo>
                  <a:pt x="5474" y="116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940720" y="3684794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1025569" y="343221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935246" y="3400284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932509" y="3403187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932509" y="3469960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1025569" y="310706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932509" y="3075129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32844" y="11612"/>
                </a:moveTo>
                <a:lnTo>
                  <a:pt x="32844" y="72579"/>
                </a:lnTo>
                <a:lnTo>
                  <a:pt x="35581" y="72579"/>
                </a:lnTo>
                <a:lnTo>
                  <a:pt x="35581" y="0"/>
                </a:lnTo>
                <a:lnTo>
                  <a:pt x="0" y="55160"/>
                </a:lnTo>
                <a:lnTo>
                  <a:pt x="46530" y="551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935246" y="3086742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30107" y="0"/>
                </a:moveTo>
                <a:lnTo>
                  <a:pt x="0" y="435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935246" y="3127386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0" y="0"/>
                </a:moveTo>
                <a:lnTo>
                  <a:pt x="43793" y="0"/>
                </a:lnTo>
                <a:lnTo>
                  <a:pt x="43793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1025569" y="278190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935246" y="2749974"/>
            <a:ext cx="41275" cy="73025"/>
          </a:xfrm>
          <a:custGeom>
            <a:avLst/>
            <a:gdLst/>
            <a:ahLst/>
            <a:cxnLst/>
            <a:rect l="l" t="t" r="r" b="b"/>
            <a:pathLst>
              <a:path w="41275" h="73025">
                <a:moveTo>
                  <a:pt x="32844" y="2903"/>
                </a:moveTo>
                <a:lnTo>
                  <a:pt x="35581" y="11612"/>
                </a:lnTo>
                <a:lnTo>
                  <a:pt x="38319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  <a:lnTo>
                  <a:pt x="8211" y="2903"/>
                </a:lnTo>
                <a:lnTo>
                  <a:pt x="2737" y="14515"/>
                </a:lnTo>
                <a:lnTo>
                  <a:pt x="0" y="31934"/>
                </a:lnTo>
                <a:lnTo>
                  <a:pt x="0" y="49353"/>
                </a:lnTo>
                <a:lnTo>
                  <a:pt x="2737" y="63869"/>
                </a:lnTo>
                <a:lnTo>
                  <a:pt x="8211" y="69676"/>
                </a:lnTo>
                <a:lnTo>
                  <a:pt x="19159" y="72579"/>
                </a:lnTo>
                <a:lnTo>
                  <a:pt x="21896" y="72579"/>
                </a:lnTo>
                <a:lnTo>
                  <a:pt x="32844" y="69676"/>
                </a:lnTo>
                <a:lnTo>
                  <a:pt x="38319" y="63869"/>
                </a:lnTo>
                <a:lnTo>
                  <a:pt x="41056" y="52257"/>
                </a:lnTo>
                <a:lnTo>
                  <a:pt x="41056" y="49353"/>
                </a:lnTo>
                <a:lnTo>
                  <a:pt x="2737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943457" y="275287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27370" y="5806"/>
                </a:moveTo>
                <a:lnTo>
                  <a:pt x="16422" y="0"/>
                </a:lnTo>
                <a:lnTo>
                  <a:pt x="10948" y="0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937983" y="2752877"/>
            <a:ext cx="13970" cy="67310"/>
          </a:xfrm>
          <a:custGeom>
            <a:avLst/>
            <a:gdLst/>
            <a:ahLst/>
            <a:cxnLst/>
            <a:rect l="l" t="t" r="r" b="b"/>
            <a:pathLst>
              <a:path w="13969" h="67310">
                <a:moveTo>
                  <a:pt x="10948" y="0"/>
                </a:moveTo>
                <a:lnTo>
                  <a:pt x="2737" y="11612"/>
                </a:lnTo>
                <a:lnTo>
                  <a:pt x="0" y="29031"/>
                </a:lnTo>
                <a:lnTo>
                  <a:pt x="0" y="46450"/>
                </a:lnTo>
                <a:lnTo>
                  <a:pt x="2737" y="60966"/>
                </a:lnTo>
                <a:lnTo>
                  <a:pt x="13685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937983" y="2805134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0" y="0"/>
                </a:moveTo>
                <a:lnTo>
                  <a:pt x="5474" y="11612"/>
                </a:lnTo>
                <a:lnTo>
                  <a:pt x="16422" y="14515"/>
                </a:lnTo>
                <a:lnTo>
                  <a:pt x="19159" y="14515"/>
                </a:lnTo>
                <a:lnTo>
                  <a:pt x="30107" y="11612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959880" y="2781909"/>
            <a:ext cx="13970" cy="38100"/>
          </a:xfrm>
          <a:custGeom>
            <a:avLst/>
            <a:gdLst/>
            <a:ahLst/>
            <a:cxnLst/>
            <a:rect l="l" t="t" r="r" b="b"/>
            <a:pathLst>
              <a:path w="13969" h="38100">
                <a:moveTo>
                  <a:pt x="0" y="37741"/>
                </a:moveTo>
                <a:lnTo>
                  <a:pt x="10948" y="31934"/>
                </a:lnTo>
                <a:lnTo>
                  <a:pt x="13685" y="20322"/>
                </a:lnTo>
                <a:lnTo>
                  <a:pt x="13685" y="17419"/>
                </a:lnTo>
                <a:lnTo>
                  <a:pt x="10948" y="580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937983" y="2781909"/>
            <a:ext cx="36195" cy="14604"/>
          </a:xfrm>
          <a:custGeom>
            <a:avLst/>
            <a:gdLst/>
            <a:ahLst/>
            <a:cxnLst/>
            <a:rect l="l" t="t" r="r" b="b"/>
            <a:pathLst>
              <a:path w="36194" h="14605">
                <a:moveTo>
                  <a:pt x="35581" y="14515"/>
                </a:moveTo>
                <a:lnTo>
                  <a:pt x="30107" y="2903"/>
                </a:lnTo>
                <a:lnTo>
                  <a:pt x="19159" y="0"/>
                </a:lnTo>
                <a:lnTo>
                  <a:pt x="16422" y="0"/>
                </a:lnTo>
                <a:lnTo>
                  <a:pt x="5474" y="2903"/>
                </a:lnTo>
                <a:lnTo>
                  <a:pt x="0" y="14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937983" y="2781909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13685" y="0"/>
                </a:moveTo>
                <a:lnTo>
                  <a:pt x="2737" y="5806"/>
                </a:lnTo>
                <a:lnTo>
                  <a:pt x="0" y="174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025569" y="245675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935246" y="2424819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13685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17419"/>
                </a:lnTo>
                <a:lnTo>
                  <a:pt x="2737" y="26128"/>
                </a:lnTo>
                <a:lnTo>
                  <a:pt x="5474" y="29031"/>
                </a:lnTo>
                <a:lnTo>
                  <a:pt x="13685" y="31934"/>
                </a:lnTo>
                <a:lnTo>
                  <a:pt x="24633" y="34838"/>
                </a:lnTo>
                <a:lnTo>
                  <a:pt x="32844" y="40644"/>
                </a:lnTo>
                <a:lnTo>
                  <a:pt x="35581" y="43547"/>
                </a:lnTo>
                <a:lnTo>
                  <a:pt x="38319" y="49353"/>
                </a:lnTo>
                <a:lnTo>
                  <a:pt x="38319" y="60966"/>
                </a:lnTo>
                <a:lnTo>
                  <a:pt x="35581" y="66772"/>
                </a:lnTo>
                <a:lnTo>
                  <a:pt x="24633" y="69676"/>
                </a:lnTo>
                <a:lnTo>
                  <a:pt x="13685" y="69676"/>
                </a:lnTo>
                <a:lnTo>
                  <a:pt x="2737" y="66772"/>
                </a:lnTo>
                <a:lnTo>
                  <a:pt x="0" y="60966"/>
                </a:lnTo>
                <a:lnTo>
                  <a:pt x="0" y="49353"/>
                </a:lnTo>
                <a:lnTo>
                  <a:pt x="2737" y="43547"/>
                </a:lnTo>
                <a:lnTo>
                  <a:pt x="5474" y="40644"/>
                </a:lnTo>
                <a:lnTo>
                  <a:pt x="13685" y="34838"/>
                </a:lnTo>
                <a:lnTo>
                  <a:pt x="24633" y="31934"/>
                </a:lnTo>
                <a:lnTo>
                  <a:pt x="32844" y="29031"/>
                </a:lnTo>
                <a:lnTo>
                  <a:pt x="35581" y="26128"/>
                </a:lnTo>
                <a:lnTo>
                  <a:pt x="38319" y="17419"/>
                </a:lnTo>
                <a:lnTo>
                  <a:pt x="38319" y="11612"/>
                </a:lnTo>
                <a:lnTo>
                  <a:pt x="35581" y="5806"/>
                </a:lnTo>
                <a:lnTo>
                  <a:pt x="24633" y="0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932509" y="2430626"/>
            <a:ext cx="43815" cy="69850"/>
          </a:xfrm>
          <a:custGeom>
            <a:avLst/>
            <a:gdLst/>
            <a:ahLst/>
            <a:cxnLst/>
            <a:rect l="l" t="t" r="r" b="b"/>
            <a:pathLst>
              <a:path w="43815" h="69850">
                <a:moveTo>
                  <a:pt x="8211" y="0"/>
                </a:moveTo>
                <a:lnTo>
                  <a:pt x="5474" y="5806"/>
                </a:lnTo>
                <a:lnTo>
                  <a:pt x="5474" y="11612"/>
                </a:lnTo>
                <a:lnTo>
                  <a:pt x="8211" y="20322"/>
                </a:lnTo>
                <a:lnTo>
                  <a:pt x="16422" y="23225"/>
                </a:lnTo>
                <a:lnTo>
                  <a:pt x="27370" y="26128"/>
                </a:lnTo>
                <a:lnTo>
                  <a:pt x="35581" y="29031"/>
                </a:lnTo>
                <a:lnTo>
                  <a:pt x="41056" y="37741"/>
                </a:lnTo>
                <a:lnTo>
                  <a:pt x="43793" y="43547"/>
                </a:lnTo>
                <a:lnTo>
                  <a:pt x="43793" y="55160"/>
                </a:lnTo>
                <a:lnTo>
                  <a:pt x="41056" y="60966"/>
                </a:lnTo>
                <a:lnTo>
                  <a:pt x="38319" y="63869"/>
                </a:lnTo>
                <a:lnTo>
                  <a:pt x="27370" y="69676"/>
                </a:lnTo>
                <a:lnTo>
                  <a:pt x="16422" y="69676"/>
                </a:lnTo>
                <a:lnTo>
                  <a:pt x="5474" y="63869"/>
                </a:lnTo>
                <a:lnTo>
                  <a:pt x="2737" y="60966"/>
                </a:lnTo>
                <a:lnTo>
                  <a:pt x="0" y="55160"/>
                </a:lnTo>
                <a:lnTo>
                  <a:pt x="0" y="43547"/>
                </a:lnTo>
                <a:lnTo>
                  <a:pt x="2737" y="37741"/>
                </a:lnTo>
                <a:lnTo>
                  <a:pt x="8211" y="29031"/>
                </a:lnTo>
                <a:lnTo>
                  <a:pt x="16422" y="26128"/>
                </a:lnTo>
                <a:lnTo>
                  <a:pt x="27370" y="23225"/>
                </a:lnTo>
                <a:lnTo>
                  <a:pt x="35581" y="20322"/>
                </a:lnTo>
                <a:lnTo>
                  <a:pt x="38319" y="11612"/>
                </a:lnTo>
                <a:lnTo>
                  <a:pt x="38319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937983" y="2430626"/>
            <a:ext cx="33020" cy="3175"/>
          </a:xfrm>
          <a:custGeom>
            <a:avLst/>
            <a:gdLst/>
            <a:ahLst/>
            <a:cxnLst/>
            <a:rect l="l" t="t" r="r" b="b"/>
            <a:pathLst>
              <a:path w="33019" h="3175">
                <a:moveTo>
                  <a:pt x="32844" y="2903"/>
                </a:moveTo>
                <a:lnTo>
                  <a:pt x="21896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935246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0"/>
                </a:moveTo>
                <a:lnTo>
                  <a:pt x="8211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65354" y="24886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5806"/>
                </a:moveTo>
                <a:lnTo>
                  <a:pt x="821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025569" y="213159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875030" y="2102568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1612"/>
                </a:moveTo>
                <a:lnTo>
                  <a:pt x="8211" y="8709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875030" y="2108374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5806"/>
                </a:moveTo>
                <a:lnTo>
                  <a:pt x="0" y="11612"/>
                </a:lnTo>
                <a:lnTo>
                  <a:pt x="8211" y="5806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32509" y="2102568"/>
            <a:ext cx="43815" cy="73025"/>
          </a:xfrm>
          <a:custGeom>
            <a:avLst/>
            <a:gdLst/>
            <a:ahLst/>
            <a:cxnLst/>
            <a:rect l="l" t="t" r="r" b="b"/>
            <a:pathLst>
              <a:path w="43815" h="73025">
                <a:moveTo>
                  <a:pt x="19159" y="0"/>
                </a:moveTo>
                <a:lnTo>
                  <a:pt x="8211" y="2903"/>
                </a:lnTo>
                <a:lnTo>
                  <a:pt x="2737" y="11612"/>
                </a:lnTo>
                <a:lnTo>
                  <a:pt x="0" y="29031"/>
                </a:lnTo>
                <a:lnTo>
                  <a:pt x="0" y="40644"/>
                </a:lnTo>
                <a:lnTo>
                  <a:pt x="2737" y="58063"/>
                </a:lnTo>
                <a:lnTo>
                  <a:pt x="8211" y="69676"/>
                </a:lnTo>
                <a:lnTo>
                  <a:pt x="19159" y="72579"/>
                </a:lnTo>
                <a:lnTo>
                  <a:pt x="24633" y="72579"/>
                </a:lnTo>
                <a:lnTo>
                  <a:pt x="35581" y="69676"/>
                </a:lnTo>
                <a:lnTo>
                  <a:pt x="41056" y="58063"/>
                </a:lnTo>
                <a:lnTo>
                  <a:pt x="43793" y="40644"/>
                </a:lnTo>
                <a:lnTo>
                  <a:pt x="43793" y="29031"/>
                </a:lnTo>
                <a:lnTo>
                  <a:pt x="41056" y="11612"/>
                </a:lnTo>
                <a:lnTo>
                  <a:pt x="35581" y="2903"/>
                </a:lnTo>
                <a:lnTo>
                  <a:pt x="24633" y="0"/>
                </a:lnTo>
                <a:lnTo>
                  <a:pt x="191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35246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8211" y="0"/>
                </a:moveTo>
                <a:lnTo>
                  <a:pt x="2737" y="8709"/>
                </a:lnTo>
                <a:lnTo>
                  <a:pt x="0" y="26128"/>
                </a:lnTo>
                <a:lnTo>
                  <a:pt x="0" y="37741"/>
                </a:lnTo>
                <a:lnTo>
                  <a:pt x="2737" y="55160"/>
                </a:lnTo>
                <a:lnTo>
                  <a:pt x="8211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40720" y="2166437"/>
            <a:ext cx="27940" cy="6350"/>
          </a:xfrm>
          <a:custGeom>
            <a:avLst/>
            <a:gdLst/>
            <a:ahLst/>
            <a:cxnLst/>
            <a:rect l="l" t="t" r="r" b="b"/>
            <a:pathLst>
              <a:path w="27940" h="6350">
                <a:moveTo>
                  <a:pt x="0" y="0"/>
                </a:moveTo>
                <a:lnTo>
                  <a:pt x="10948" y="5806"/>
                </a:lnTo>
                <a:lnTo>
                  <a:pt x="16422" y="5806"/>
                </a:lnTo>
                <a:lnTo>
                  <a:pt x="273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65354" y="210547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5" h="67310">
                <a:moveTo>
                  <a:pt x="0" y="66772"/>
                </a:moveTo>
                <a:lnTo>
                  <a:pt x="5474" y="55160"/>
                </a:lnTo>
                <a:lnTo>
                  <a:pt x="8211" y="37741"/>
                </a:lnTo>
                <a:lnTo>
                  <a:pt x="8211" y="26128"/>
                </a:lnTo>
                <a:lnTo>
                  <a:pt x="5474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40720" y="2105471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27370" y="2903"/>
                </a:moveTo>
                <a:lnTo>
                  <a:pt x="16422" y="0"/>
                </a:lnTo>
                <a:lnTo>
                  <a:pt x="10948" y="0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1025569" y="1809348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4">
                <a:moveTo>
                  <a:pt x="0" y="0"/>
                </a:moveTo>
                <a:lnTo>
                  <a:pt x="11222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875030" y="1777413"/>
            <a:ext cx="16510" cy="73025"/>
          </a:xfrm>
          <a:custGeom>
            <a:avLst/>
            <a:gdLst/>
            <a:ahLst/>
            <a:cxnLst/>
            <a:rect l="l" t="t" r="r" b="b"/>
            <a:pathLst>
              <a:path w="16509" h="73025">
                <a:moveTo>
                  <a:pt x="0" y="14515"/>
                </a:moveTo>
                <a:lnTo>
                  <a:pt x="8211" y="11612"/>
                </a:lnTo>
                <a:lnTo>
                  <a:pt x="16422" y="0"/>
                </a:lnTo>
                <a:lnTo>
                  <a:pt x="16422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875030" y="1783219"/>
            <a:ext cx="16510" cy="67310"/>
          </a:xfrm>
          <a:custGeom>
            <a:avLst/>
            <a:gdLst/>
            <a:ahLst/>
            <a:cxnLst/>
            <a:rect l="l" t="t" r="r" b="b"/>
            <a:pathLst>
              <a:path w="16509" h="67310">
                <a:moveTo>
                  <a:pt x="0" y="8709"/>
                </a:moveTo>
                <a:lnTo>
                  <a:pt x="0" y="11612"/>
                </a:lnTo>
                <a:lnTo>
                  <a:pt x="8211" y="8709"/>
                </a:lnTo>
                <a:lnTo>
                  <a:pt x="13685" y="0"/>
                </a:lnTo>
                <a:lnTo>
                  <a:pt x="13685" y="66772"/>
                </a:lnTo>
                <a:lnTo>
                  <a:pt x="16422" y="667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35246" y="1777413"/>
            <a:ext cx="38735" cy="73025"/>
          </a:xfrm>
          <a:custGeom>
            <a:avLst/>
            <a:gdLst/>
            <a:ahLst/>
            <a:cxnLst/>
            <a:rect l="l" t="t" r="r" b="b"/>
            <a:pathLst>
              <a:path w="38734" h="73025">
                <a:moveTo>
                  <a:pt x="0" y="17419"/>
                </a:moveTo>
                <a:lnTo>
                  <a:pt x="0" y="14515"/>
                </a:lnTo>
                <a:lnTo>
                  <a:pt x="2737" y="5806"/>
                </a:lnTo>
                <a:lnTo>
                  <a:pt x="5474" y="2903"/>
                </a:lnTo>
                <a:lnTo>
                  <a:pt x="13685" y="0"/>
                </a:lnTo>
                <a:lnTo>
                  <a:pt x="24633" y="0"/>
                </a:lnTo>
                <a:lnTo>
                  <a:pt x="32844" y="2903"/>
                </a:lnTo>
                <a:lnTo>
                  <a:pt x="35581" y="5806"/>
                </a:lnTo>
                <a:lnTo>
                  <a:pt x="38319" y="14515"/>
                </a:lnTo>
                <a:lnTo>
                  <a:pt x="38319" y="20322"/>
                </a:lnTo>
                <a:lnTo>
                  <a:pt x="35581" y="26128"/>
                </a:lnTo>
                <a:lnTo>
                  <a:pt x="30107" y="37741"/>
                </a:lnTo>
                <a:lnTo>
                  <a:pt x="0" y="725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32509" y="1780316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2737" y="14515"/>
                </a:moveTo>
                <a:lnTo>
                  <a:pt x="5474" y="14515"/>
                </a:lnTo>
                <a:lnTo>
                  <a:pt x="5474" y="11612"/>
                </a:lnTo>
                <a:lnTo>
                  <a:pt x="8211" y="2903"/>
                </a:lnTo>
                <a:lnTo>
                  <a:pt x="16422" y="0"/>
                </a:lnTo>
                <a:lnTo>
                  <a:pt x="27370" y="0"/>
                </a:lnTo>
                <a:lnTo>
                  <a:pt x="35581" y="2903"/>
                </a:lnTo>
                <a:lnTo>
                  <a:pt x="38319" y="11612"/>
                </a:lnTo>
                <a:lnTo>
                  <a:pt x="38319" y="17419"/>
                </a:lnTo>
                <a:lnTo>
                  <a:pt x="35581" y="23225"/>
                </a:lnTo>
                <a:lnTo>
                  <a:pt x="27370" y="34838"/>
                </a:lnTo>
                <a:lnTo>
                  <a:pt x="0" y="696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32509" y="1847089"/>
            <a:ext cx="43815" cy="3175"/>
          </a:xfrm>
          <a:custGeom>
            <a:avLst/>
            <a:gdLst/>
            <a:ahLst/>
            <a:cxnLst/>
            <a:rect l="l" t="t" r="r" b="b"/>
            <a:pathLst>
              <a:path w="43815" h="3175">
                <a:moveTo>
                  <a:pt x="2737" y="0"/>
                </a:moveTo>
                <a:lnTo>
                  <a:pt x="43793" y="0"/>
                </a:lnTo>
                <a:lnTo>
                  <a:pt x="43793" y="2903"/>
                </a:lnTo>
                <a:lnTo>
                  <a:pt x="0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025569" y="3591893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025569" y="3269641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1025569" y="2944486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1025569" y="261933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1025569" y="2294177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1025569" y="196902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1025569" y="1646770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741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46530" y="2903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24491" y="2784812"/>
            <a:ext cx="46990" cy="3175"/>
          </a:xfrm>
          <a:custGeom>
            <a:avLst/>
            <a:gdLst/>
            <a:ahLst/>
            <a:cxnLst/>
            <a:rect l="l" t="t" r="r" b="b"/>
            <a:pathLst>
              <a:path w="46990" h="3175">
                <a:moveTo>
                  <a:pt x="0" y="2903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724491" y="2787715"/>
            <a:ext cx="46990" cy="43815"/>
          </a:xfrm>
          <a:custGeom>
            <a:avLst/>
            <a:gdLst/>
            <a:ahLst/>
            <a:cxnLst/>
            <a:rect l="l" t="t" r="r" b="b"/>
            <a:pathLst>
              <a:path w="46990" h="43814">
                <a:moveTo>
                  <a:pt x="8211" y="0"/>
                </a:moveTo>
                <a:lnTo>
                  <a:pt x="2737" y="8709"/>
                </a:ln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3547"/>
                </a:lnTo>
                <a:lnTo>
                  <a:pt x="24633" y="43547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6128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727228" y="2787715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0" y="14515"/>
                </a:lnTo>
                <a:lnTo>
                  <a:pt x="0" y="26128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6128"/>
                </a:lnTo>
                <a:lnTo>
                  <a:pt x="38319" y="14515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46530" y="5806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724491" y="2752877"/>
            <a:ext cx="46990" cy="6350"/>
          </a:xfrm>
          <a:custGeom>
            <a:avLst/>
            <a:gdLst/>
            <a:ahLst/>
            <a:cxnLst/>
            <a:rect l="l" t="t" r="r" b="b"/>
            <a:pathLst>
              <a:path w="46990" h="6350">
                <a:moveTo>
                  <a:pt x="0" y="5806"/>
                </a:moveTo>
                <a:lnTo>
                  <a:pt x="0" y="0"/>
                </a:lnTo>
                <a:lnTo>
                  <a:pt x="46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8211" y="23225"/>
                </a:lnTo>
                <a:lnTo>
                  <a:pt x="2737" y="17419"/>
                </a:lnTo>
                <a:lnTo>
                  <a:pt x="0" y="87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724491" y="2726749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4" h="26669">
                <a:moveTo>
                  <a:pt x="19159" y="26128"/>
                </a:moveTo>
                <a:lnTo>
                  <a:pt x="13685" y="23225"/>
                </a:lnTo>
                <a:lnTo>
                  <a:pt x="5474" y="17419"/>
                </a:lnTo>
                <a:lnTo>
                  <a:pt x="2737" y="8709"/>
                </a:lnTo>
                <a:lnTo>
                  <a:pt x="2737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724491" y="26715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727228" y="26715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724491" y="2613525"/>
            <a:ext cx="30480" cy="38100"/>
          </a:xfrm>
          <a:custGeom>
            <a:avLst/>
            <a:gdLst/>
            <a:ahLst/>
            <a:cxnLst/>
            <a:rect l="l" t="t" r="r" b="b"/>
            <a:pathLst>
              <a:path w="30479" h="38100">
                <a:moveTo>
                  <a:pt x="8211" y="0"/>
                </a:moveTo>
                <a:lnTo>
                  <a:pt x="2737" y="2903"/>
                </a:lnTo>
                <a:lnTo>
                  <a:pt x="0" y="11612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6422" y="31934"/>
                </a:lnTo>
                <a:lnTo>
                  <a:pt x="19159" y="26128"/>
                </a:lnTo>
                <a:lnTo>
                  <a:pt x="24633" y="8709"/>
                </a:lnTo>
                <a:lnTo>
                  <a:pt x="30107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749125" y="2616429"/>
            <a:ext cx="16510" cy="3175"/>
          </a:xfrm>
          <a:custGeom>
            <a:avLst/>
            <a:gdLst/>
            <a:ahLst/>
            <a:cxnLst/>
            <a:rect l="l" t="t" r="r" b="b"/>
            <a:pathLst>
              <a:path w="16509" h="3175">
                <a:moveTo>
                  <a:pt x="0" y="2903"/>
                </a:moveTo>
                <a:lnTo>
                  <a:pt x="8211" y="0"/>
                </a:lnTo>
                <a:lnTo>
                  <a:pt x="10948" y="0"/>
                </a:lnTo>
                <a:lnTo>
                  <a:pt x="16422" y="29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762810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0" y="0"/>
                </a:moveTo>
                <a:lnTo>
                  <a:pt x="2737" y="8709"/>
                </a:lnTo>
                <a:lnTo>
                  <a:pt x="2737" y="20322"/>
                </a:lnTo>
                <a:lnTo>
                  <a:pt x="0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760073" y="2642557"/>
            <a:ext cx="5715" cy="8890"/>
          </a:xfrm>
          <a:custGeom>
            <a:avLst/>
            <a:gdLst/>
            <a:ahLst/>
            <a:cxnLst/>
            <a:rect l="l" t="t" r="r" b="b"/>
            <a:pathLst>
              <a:path w="5715" h="8889">
                <a:moveTo>
                  <a:pt x="5474" y="0"/>
                </a:moveTo>
                <a:lnTo>
                  <a:pt x="0" y="2903"/>
                </a:lnTo>
                <a:lnTo>
                  <a:pt x="0" y="87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727228" y="2613525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5474" y="0"/>
                </a:moveTo>
                <a:lnTo>
                  <a:pt x="5474" y="2903"/>
                </a:lnTo>
                <a:lnTo>
                  <a:pt x="0" y="58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727228" y="2616429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10">
                <a:moveTo>
                  <a:pt x="2737" y="0"/>
                </a:moveTo>
                <a:lnTo>
                  <a:pt x="0" y="8709"/>
                </a:lnTo>
                <a:lnTo>
                  <a:pt x="0" y="20322"/>
                </a:lnTo>
                <a:lnTo>
                  <a:pt x="2737" y="29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727228" y="2642557"/>
            <a:ext cx="13970" cy="3175"/>
          </a:xfrm>
          <a:custGeom>
            <a:avLst/>
            <a:gdLst/>
            <a:ahLst/>
            <a:cxnLst/>
            <a:rect l="l" t="t" r="r" b="b"/>
            <a:pathLst>
              <a:path w="13970" h="3175">
                <a:moveTo>
                  <a:pt x="0" y="0"/>
                </a:moveTo>
                <a:lnTo>
                  <a:pt x="5474" y="2903"/>
                </a:lnTo>
                <a:lnTo>
                  <a:pt x="136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738177" y="2613525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20" h="38100">
                <a:moveTo>
                  <a:pt x="0" y="31934"/>
                </a:moveTo>
                <a:lnTo>
                  <a:pt x="2737" y="26128"/>
                </a:lnTo>
                <a:lnTo>
                  <a:pt x="8211" y="8709"/>
                </a:lnTo>
                <a:lnTo>
                  <a:pt x="10948" y="2903"/>
                </a:lnTo>
                <a:lnTo>
                  <a:pt x="19159" y="0"/>
                </a:lnTo>
                <a:lnTo>
                  <a:pt x="21896" y="0"/>
                </a:lnTo>
                <a:lnTo>
                  <a:pt x="27370" y="2903"/>
                </a:lnTo>
                <a:lnTo>
                  <a:pt x="32844" y="11612"/>
                </a:lnTo>
                <a:lnTo>
                  <a:pt x="32844" y="23225"/>
                </a:lnTo>
                <a:lnTo>
                  <a:pt x="27370" y="31934"/>
                </a:lnTo>
                <a:lnTo>
                  <a:pt x="21896" y="377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724491" y="2549656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21896" y="37741"/>
                </a:moveTo>
                <a:lnTo>
                  <a:pt x="21896" y="0"/>
                </a:lnTo>
                <a:lnTo>
                  <a:pt x="13685" y="0"/>
                </a:lnTo>
                <a:lnTo>
                  <a:pt x="5474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31934"/>
                </a:lnTo>
                <a:lnTo>
                  <a:pt x="46530" y="23225"/>
                </a:lnTo>
                <a:lnTo>
                  <a:pt x="46530" y="14515"/>
                </a:lnTo>
                <a:lnTo>
                  <a:pt x="41056" y="8709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727228" y="2549656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16422" y="37741"/>
                </a:moveTo>
                <a:lnTo>
                  <a:pt x="16422" y="2903"/>
                </a:lnTo>
                <a:lnTo>
                  <a:pt x="10948" y="2903"/>
                </a:lnTo>
                <a:lnTo>
                  <a:pt x="2737" y="8709"/>
                </a:lnTo>
                <a:lnTo>
                  <a:pt x="0" y="14515"/>
                </a:lnTo>
                <a:lnTo>
                  <a:pt x="0" y="23225"/>
                </a:lnTo>
                <a:lnTo>
                  <a:pt x="2737" y="31934"/>
                </a:lnTo>
                <a:lnTo>
                  <a:pt x="5474" y="34838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4838"/>
                </a:lnTo>
                <a:lnTo>
                  <a:pt x="35581" y="31934"/>
                </a:lnTo>
                <a:lnTo>
                  <a:pt x="38319" y="23225"/>
                </a:lnTo>
                <a:lnTo>
                  <a:pt x="38319" y="14515"/>
                </a:lnTo>
                <a:lnTo>
                  <a:pt x="35581" y="8709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724491" y="2488689"/>
            <a:ext cx="46990" cy="40640"/>
          </a:xfrm>
          <a:custGeom>
            <a:avLst/>
            <a:gdLst/>
            <a:ahLst/>
            <a:cxnLst/>
            <a:rect l="l" t="t" r="r" b="b"/>
            <a:pathLst>
              <a:path w="46990" h="40639">
                <a:moveTo>
                  <a:pt x="8211" y="0"/>
                </a:move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8211" y="37741"/>
                </a:lnTo>
                <a:lnTo>
                  <a:pt x="19159" y="40644"/>
                </a:lnTo>
                <a:lnTo>
                  <a:pt x="24633" y="40644"/>
                </a:lnTo>
                <a:lnTo>
                  <a:pt x="35581" y="37741"/>
                </a:lnTo>
                <a:lnTo>
                  <a:pt x="41056" y="29031"/>
                </a:lnTo>
                <a:lnTo>
                  <a:pt x="46530" y="23225"/>
                </a:lnTo>
                <a:lnTo>
                  <a:pt x="46530" y="11612"/>
                </a:lnTo>
                <a:lnTo>
                  <a:pt x="41056" y="5806"/>
                </a:lnTo>
                <a:lnTo>
                  <a:pt x="3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727228" y="2488689"/>
            <a:ext cx="38735" cy="38100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5474" y="0"/>
                </a:moveTo>
                <a:lnTo>
                  <a:pt x="10948" y="2903"/>
                </a:lnTo>
                <a:lnTo>
                  <a:pt x="2737" y="5806"/>
                </a:lnTo>
                <a:lnTo>
                  <a:pt x="0" y="11612"/>
                </a:lnTo>
                <a:lnTo>
                  <a:pt x="0" y="23225"/>
                </a:lnTo>
                <a:lnTo>
                  <a:pt x="2737" y="29031"/>
                </a:lnTo>
                <a:lnTo>
                  <a:pt x="5474" y="31934"/>
                </a:lnTo>
                <a:lnTo>
                  <a:pt x="16422" y="37741"/>
                </a:lnTo>
                <a:lnTo>
                  <a:pt x="21896" y="37741"/>
                </a:lnTo>
                <a:lnTo>
                  <a:pt x="32844" y="31934"/>
                </a:lnTo>
                <a:lnTo>
                  <a:pt x="35581" y="29031"/>
                </a:lnTo>
                <a:lnTo>
                  <a:pt x="38319" y="23225"/>
                </a:lnTo>
                <a:lnTo>
                  <a:pt x="38319" y="11612"/>
                </a:lnTo>
                <a:lnTo>
                  <a:pt x="35581" y="5806"/>
                </a:lnTo>
                <a:lnTo>
                  <a:pt x="30107" y="2903"/>
                </a:lnTo>
                <a:lnTo>
                  <a:pt x="328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4794522" y="1548063"/>
            <a:ext cx="0" cy="2206625"/>
          </a:xfrm>
          <a:custGeom>
            <a:avLst/>
            <a:gdLst/>
            <a:ahLst/>
            <a:cxnLst/>
            <a:rect l="l" t="t" r="r" b="b"/>
            <a:pathLst>
              <a:path h="2206625">
                <a:moveTo>
                  <a:pt x="0" y="2206407"/>
                </a:moveTo>
                <a:lnTo>
                  <a:pt x="0" y="0"/>
                </a:lnTo>
              </a:path>
            </a:pathLst>
          </a:custGeom>
          <a:ln w="8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4679564" y="3754470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4679564" y="343221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4679564" y="310706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4679564" y="278190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4679564" y="245675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4679564" y="2131599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4679564" y="1809348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11495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4737043" y="3591893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4737043" y="3269641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4737043" y="2944486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4737043" y="261933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4737043" y="2294177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4737043" y="1969022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4737043" y="1646770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57478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1025569" y="2674492"/>
            <a:ext cx="544830" cy="1080135"/>
          </a:xfrm>
          <a:custGeom>
            <a:avLst/>
            <a:gdLst/>
            <a:ahLst/>
            <a:cxnLst/>
            <a:rect l="l" t="t" r="r" b="b"/>
            <a:pathLst>
              <a:path w="544830" h="1080135">
                <a:moveTo>
                  <a:pt x="303815" y="1079978"/>
                </a:moveTo>
                <a:lnTo>
                  <a:pt x="303815" y="1053849"/>
                </a:lnTo>
                <a:lnTo>
                  <a:pt x="314763" y="1027721"/>
                </a:lnTo>
                <a:lnTo>
                  <a:pt x="320237" y="1021915"/>
                </a:lnTo>
                <a:lnTo>
                  <a:pt x="344871" y="1010302"/>
                </a:lnTo>
                <a:lnTo>
                  <a:pt x="361293" y="1001592"/>
                </a:lnTo>
                <a:lnTo>
                  <a:pt x="369505" y="995786"/>
                </a:lnTo>
                <a:lnTo>
                  <a:pt x="394138" y="975464"/>
                </a:lnTo>
                <a:lnTo>
                  <a:pt x="418772" y="963851"/>
                </a:lnTo>
                <a:lnTo>
                  <a:pt x="443406" y="952239"/>
                </a:lnTo>
                <a:lnTo>
                  <a:pt x="443406" y="949335"/>
                </a:lnTo>
                <a:lnTo>
                  <a:pt x="462565" y="923207"/>
                </a:lnTo>
                <a:lnTo>
                  <a:pt x="465302" y="897078"/>
                </a:lnTo>
                <a:lnTo>
                  <a:pt x="465302" y="870950"/>
                </a:lnTo>
                <a:lnTo>
                  <a:pt x="468039" y="868047"/>
                </a:lnTo>
                <a:lnTo>
                  <a:pt x="492673" y="853531"/>
                </a:lnTo>
                <a:lnTo>
                  <a:pt x="517307" y="853531"/>
                </a:lnTo>
                <a:lnTo>
                  <a:pt x="541940" y="850628"/>
                </a:lnTo>
                <a:lnTo>
                  <a:pt x="544677" y="844821"/>
                </a:lnTo>
                <a:lnTo>
                  <a:pt x="541940" y="839015"/>
                </a:lnTo>
                <a:lnTo>
                  <a:pt x="528255" y="818693"/>
                </a:lnTo>
                <a:lnTo>
                  <a:pt x="517307" y="809983"/>
                </a:lnTo>
                <a:lnTo>
                  <a:pt x="492673" y="809983"/>
                </a:lnTo>
                <a:lnTo>
                  <a:pt x="468039" y="795468"/>
                </a:lnTo>
                <a:lnTo>
                  <a:pt x="457091" y="792564"/>
                </a:lnTo>
                <a:lnTo>
                  <a:pt x="443406" y="786758"/>
                </a:lnTo>
                <a:lnTo>
                  <a:pt x="418772" y="786758"/>
                </a:lnTo>
                <a:lnTo>
                  <a:pt x="394138" y="772242"/>
                </a:lnTo>
                <a:lnTo>
                  <a:pt x="385927" y="766436"/>
                </a:lnTo>
                <a:lnTo>
                  <a:pt x="369505" y="754823"/>
                </a:lnTo>
                <a:lnTo>
                  <a:pt x="344871" y="743210"/>
                </a:lnTo>
                <a:lnTo>
                  <a:pt x="331186" y="740307"/>
                </a:lnTo>
                <a:lnTo>
                  <a:pt x="320237" y="731598"/>
                </a:lnTo>
                <a:lnTo>
                  <a:pt x="295604" y="725791"/>
                </a:lnTo>
                <a:lnTo>
                  <a:pt x="284655" y="714179"/>
                </a:lnTo>
                <a:lnTo>
                  <a:pt x="270970" y="693857"/>
                </a:lnTo>
                <a:lnTo>
                  <a:pt x="265496" y="688050"/>
                </a:lnTo>
                <a:lnTo>
                  <a:pt x="249073" y="661922"/>
                </a:lnTo>
                <a:lnTo>
                  <a:pt x="246336" y="632890"/>
                </a:lnTo>
                <a:lnTo>
                  <a:pt x="246336" y="621277"/>
                </a:lnTo>
                <a:lnTo>
                  <a:pt x="221703" y="621277"/>
                </a:lnTo>
                <a:lnTo>
                  <a:pt x="216228" y="606762"/>
                </a:lnTo>
                <a:lnTo>
                  <a:pt x="202543" y="580633"/>
                </a:lnTo>
                <a:lnTo>
                  <a:pt x="197069" y="566117"/>
                </a:lnTo>
                <a:lnTo>
                  <a:pt x="172435" y="566117"/>
                </a:lnTo>
                <a:lnTo>
                  <a:pt x="164224" y="554505"/>
                </a:lnTo>
                <a:lnTo>
                  <a:pt x="172435" y="548698"/>
                </a:lnTo>
                <a:lnTo>
                  <a:pt x="197069" y="548698"/>
                </a:lnTo>
                <a:lnTo>
                  <a:pt x="202543" y="528376"/>
                </a:lnTo>
                <a:lnTo>
                  <a:pt x="221703" y="505151"/>
                </a:lnTo>
                <a:lnTo>
                  <a:pt x="246336" y="505151"/>
                </a:lnTo>
                <a:lnTo>
                  <a:pt x="246336" y="502248"/>
                </a:lnTo>
                <a:lnTo>
                  <a:pt x="270970" y="487732"/>
                </a:lnTo>
                <a:lnTo>
                  <a:pt x="295604" y="479022"/>
                </a:lnTo>
                <a:lnTo>
                  <a:pt x="301078" y="476119"/>
                </a:lnTo>
                <a:lnTo>
                  <a:pt x="320237" y="467410"/>
                </a:lnTo>
                <a:lnTo>
                  <a:pt x="344871" y="461603"/>
                </a:lnTo>
                <a:lnTo>
                  <a:pt x="369505" y="458700"/>
                </a:lnTo>
                <a:lnTo>
                  <a:pt x="394138" y="455797"/>
                </a:lnTo>
                <a:lnTo>
                  <a:pt x="405087" y="449991"/>
                </a:lnTo>
                <a:lnTo>
                  <a:pt x="394138" y="423862"/>
                </a:lnTo>
                <a:lnTo>
                  <a:pt x="383190" y="397734"/>
                </a:lnTo>
                <a:lnTo>
                  <a:pt x="369505" y="380314"/>
                </a:lnTo>
                <a:lnTo>
                  <a:pt x="361293" y="371605"/>
                </a:lnTo>
                <a:lnTo>
                  <a:pt x="347608" y="345476"/>
                </a:lnTo>
                <a:lnTo>
                  <a:pt x="344871" y="336767"/>
                </a:lnTo>
                <a:lnTo>
                  <a:pt x="333923" y="319348"/>
                </a:lnTo>
                <a:lnTo>
                  <a:pt x="320237" y="293219"/>
                </a:lnTo>
                <a:lnTo>
                  <a:pt x="320237" y="290316"/>
                </a:lnTo>
                <a:lnTo>
                  <a:pt x="314763" y="267091"/>
                </a:lnTo>
                <a:lnTo>
                  <a:pt x="309289" y="240962"/>
                </a:lnTo>
                <a:lnTo>
                  <a:pt x="301078" y="214834"/>
                </a:lnTo>
                <a:lnTo>
                  <a:pt x="295604" y="197415"/>
                </a:lnTo>
                <a:lnTo>
                  <a:pt x="287392" y="188705"/>
                </a:lnTo>
                <a:lnTo>
                  <a:pt x="270970" y="168383"/>
                </a:lnTo>
                <a:lnTo>
                  <a:pt x="257285" y="162577"/>
                </a:lnTo>
                <a:lnTo>
                  <a:pt x="246336" y="150964"/>
                </a:lnTo>
                <a:lnTo>
                  <a:pt x="221703" y="150964"/>
                </a:lnTo>
                <a:lnTo>
                  <a:pt x="205280" y="136448"/>
                </a:lnTo>
                <a:lnTo>
                  <a:pt x="197069" y="124836"/>
                </a:lnTo>
                <a:lnTo>
                  <a:pt x="172435" y="124836"/>
                </a:lnTo>
                <a:lnTo>
                  <a:pt x="153276" y="110320"/>
                </a:lnTo>
                <a:lnTo>
                  <a:pt x="147802" y="104514"/>
                </a:lnTo>
                <a:lnTo>
                  <a:pt x="123168" y="89998"/>
                </a:lnTo>
                <a:lnTo>
                  <a:pt x="109482" y="81288"/>
                </a:lnTo>
                <a:lnTo>
                  <a:pt x="98534" y="78385"/>
                </a:lnTo>
                <a:lnTo>
                  <a:pt x="73901" y="78385"/>
                </a:lnTo>
                <a:lnTo>
                  <a:pt x="49267" y="69676"/>
                </a:lnTo>
                <a:lnTo>
                  <a:pt x="30107" y="55160"/>
                </a:lnTo>
                <a:lnTo>
                  <a:pt x="24633" y="49353"/>
                </a:lnTo>
                <a:lnTo>
                  <a:pt x="10948" y="29031"/>
                </a:lnTo>
                <a:lnTo>
                  <a:pt x="0" y="2903"/>
                </a:lnTo>
                <a:lnTo>
                  <a:pt x="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1025569" y="1548063"/>
            <a:ext cx="2318385" cy="1176020"/>
          </a:xfrm>
          <a:custGeom>
            <a:avLst/>
            <a:gdLst/>
            <a:ahLst/>
            <a:cxnLst/>
            <a:rect l="l" t="t" r="r" b="b"/>
            <a:pathLst>
              <a:path w="2318385" h="1176020">
                <a:moveTo>
                  <a:pt x="0" y="1094494"/>
                </a:moveTo>
                <a:lnTo>
                  <a:pt x="0" y="1077075"/>
                </a:lnTo>
                <a:lnTo>
                  <a:pt x="24633" y="1056753"/>
                </a:lnTo>
                <a:lnTo>
                  <a:pt x="35581" y="1050946"/>
                </a:lnTo>
                <a:lnTo>
                  <a:pt x="49267" y="1045140"/>
                </a:lnTo>
                <a:lnTo>
                  <a:pt x="73901" y="1036430"/>
                </a:lnTo>
                <a:lnTo>
                  <a:pt x="98534" y="1036430"/>
                </a:lnTo>
                <a:lnTo>
                  <a:pt x="123168" y="1036430"/>
                </a:lnTo>
                <a:lnTo>
                  <a:pt x="147802" y="1045140"/>
                </a:lnTo>
                <a:lnTo>
                  <a:pt x="153276" y="1050946"/>
                </a:lnTo>
                <a:lnTo>
                  <a:pt x="172435" y="1065462"/>
                </a:lnTo>
                <a:lnTo>
                  <a:pt x="197069" y="1065462"/>
                </a:lnTo>
                <a:lnTo>
                  <a:pt x="213491" y="1077075"/>
                </a:lnTo>
                <a:lnTo>
                  <a:pt x="221703" y="1082881"/>
                </a:lnTo>
                <a:lnTo>
                  <a:pt x="246336" y="1082881"/>
                </a:lnTo>
                <a:lnTo>
                  <a:pt x="268233" y="1103203"/>
                </a:lnTo>
                <a:lnTo>
                  <a:pt x="270970" y="1103203"/>
                </a:lnTo>
                <a:lnTo>
                  <a:pt x="295604" y="1120622"/>
                </a:lnTo>
                <a:lnTo>
                  <a:pt x="320237" y="1123525"/>
                </a:lnTo>
                <a:lnTo>
                  <a:pt x="344871" y="1126429"/>
                </a:lnTo>
                <a:lnTo>
                  <a:pt x="369505" y="1129332"/>
                </a:lnTo>
                <a:lnTo>
                  <a:pt x="394138" y="1129332"/>
                </a:lnTo>
                <a:lnTo>
                  <a:pt x="413298" y="1129332"/>
                </a:lnTo>
                <a:lnTo>
                  <a:pt x="418772" y="1129332"/>
                </a:lnTo>
                <a:lnTo>
                  <a:pt x="443406" y="1129332"/>
                </a:lnTo>
                <a:lnTo>
                  <a:pt x="468039" y="1132235"/>
                </a:lnTo>
                <a:lnTo>
                  <a:pt x="492673" y="1132235"/>
                </a:lnTo>
                <a:lnTo>
                  <a:pt x="517307" y="1132235"/>
                </a:lnTo>
                <a:lnTo>
                  <a:pt x="541940" y="1135138"/>
                </a:lnTo>
                <a:lnTo>
                  <a:pt x="550152" y="1129332"/>
                </a:lnTo>
                <a:lnTo>
                  <a:pt x="566574" y="1103203"/>
                </a:lnTo>
                <a:lnTo>
                  <a:pt x="591208" y="1100300"/>
                </a:lnTo>
                <a:lnTo>
                  <a:pt x="607630" y="1103203"/>
                </a:lnTo>
                <a:lnTo>
                  <a:pt x="615841" y="1106106"/>
                </a:lnTo>
                <a:lnTo>
                  <a:pt x="640475" y="1123525"/>
                </a:lnTo>
                <a:lnTo>
                  <a:pt x="648686" y="1129332"/>
                </a:lnTo>
                <a:lnTo>
                  <a:pt x="662372" y="1155460"/>
                </a:lnTo>
                <a:lnTo>
                  <a:pt x="665109" y="1158363"/>
                </a:lnTo>
                <a:lnTo>
                  <a:pt x="689742" y="1158363"/>
                </a:lnTo>
                <a:lnTo>
                  <a:pt x="714376" y="1172879"/>
                </a:lnTo>
                <a:lnTo>
                  <a:pt x="739010" y="1175782"/>
                </a:lnTo>
                <a:lnTo>
                  <a:pt x="763643" y="1164170"/>
                </a:lnTo>
                <a:lnTo>
                  <a:pt x="788277" y="1164170"/>
                </a:lnTo>
                <a:lnTo>
                  <a:pt x="796488" y="1155460"/>
                </a:lnTo>
                <a:lnTo>
                  <a:pt x="804699" y="1129332"/>
                </a:lnTo>
                <a:lnTo>
                  <a:pt x="801962" y="1103203"/>
                </a:lnTo>
                <a:lnTo>
                  <a:pt x="796488" y="1077075"/>
                </a:lnTo>
                <a:lnTo>
                  <a:pt x="796488" y="1050946"/>
                </a:lnTo>
                <a:lnTo>
                  <a:pt x="810174" y="1024818"/>
                </a:lnTo>
                <a:lnTo>
                  <a:pt x="812911" y="1021915"/>
                </a:lnTo>
                <a:lnTo>
                  <a:pt x="837544" y="1001592"/>
                </a:lnTo>
                <a:lnTo>
                  <a:pt x="840281" y="998689"/>
                </a:lnTo>
                <a:lnTo>
                  <a:pt x="853967" y="972561"/>
                </a:lnTo>
                <a:lnTo>
                  <a:pt x="845756" y="946432"/>
                </a:lnTo>
                <a:lnTo>
                  <a:pt x="837544" y="934820"/>
                </a:lnTo>
                <a:lnTo>
                  <a:pt x="826596" y="920304"/>
                </a:lnTo>
                <a:lnTo>
                  <a:pt x="812911" y="908691"/>
                </a:lnTo>
                <a:lnTo>
                  <a:pt x="788277" y="894175"/>
                </a:lnTo>
                <a:lnTo>
                  <a:pt x="763643" y="894175"/>
                </a:lnTo>
                <a:lnTo>
                  <a:pt x="760906" y="894175"/>
                </a:lnTo>
                <a:lnTo>
                  <a:pt x="739010" y="879659"/>
                </a:lnTo>
                <a:lnTo>
                  <a:pt x="728061" y="868047"/>
                </a:lnTo>
                <a:lnTo>
                  <a:pt x="714376" y="850628"/>
                </a:lnTo>
                <a:lnTo>
                  <a:pt x="706165" y="841918"/>
                </a:lnTo>
                <a:lnTo>
                  <a:pt x="689742" y="818693"/>
                </a:lnTo>
                <a:lnTo>
                  <a:pt x="665109" y="818693"/>
                </a:lnTo>
                <a:lnTo>
                  <a:pt x="662372" y="815790"/>
                </a:lnTo>
                <a:lnTo>
                  <a:pt x="640475" y="792564"/>
                </a:lnTo>
                <a:lnTo>
                  <a:pt x="635001" y="789661"/>
                </a:lnTo>
                <a:lnTo>
                  <a:pt x="615841" y="769339"/>
                </a:lnTo>
                <a:lnTo>
                  <a:pt x="610367" y="763533"/>
                </a:lnTo>
                <a:lnTo>
                  <a:pt x="591208" y="740307"/>
                </a:lnTo>
                <a:lnTo>
                  <a:pt x="585734" y="734501"/>
                </a:lnTo>
                <a:lnTo>
                  <a:pt x="566574" y="717082"/>
                </a:lnTo>
                <a:lnTo>
                  <a:pt x="558363" y="711276"/>
                </a:lnTo>
                <a:lnTo>
                  <a:pt x="541940" y="690953"/>
                </a:lnTo>
                <a:lnTo>
                  <a:pt x="533729" y="682244"/>
                </a:lnTo>
                <a:lnTo>
                  <a:pt x="517307" y="667728"/>
                </a:lnTo>
                <a:lnTo>
                  <a:pt x="492673" y="667728"/>
                </a:lnTo>
                <a:lnTo>
                  <a:pt x="476251" y="656115"/>
                </a:lnTo>
                <a:lnTo>
                  <a:pt x="468039" y="650309"/>
                </a:lnTo>
                <a:lnTo>
                  <a:pt x="448880" y="629987"/>
                </a:lnTo>
                <a:lnTo>
                  <a:pt x="443406" y="618374"/>
                </a:lnTo>
                <a:lnTo>
                  <a:pt x="435194" y="603858"/>
                </a:lnTo>
                <a:lnTo>
                  <a:pt x="418772" y="577730"/>
                </a:lnTo>
                <a:lnTo>
                  <a:pt x="418772" y="569020"/>
                </a:lnTo>
                <a:lnTo>
                  <a:pt x="410561" y="551601"/>
                </a:lnTo>
                <a:lnTo>
                  <a:pt x="394138" y="528376"/>
                </a:lnTo>
                <a:lnTo>
                  <a:pt x="374979" y="525473"/>
                </a:lnTo>
                <a:lnTo>
                  <a:pt x="369505" y="525473"/>
                </a:lnTo>
                <a:lnTo>
                  <a:pt x="344871" y="510957"/>
                </a:lnTo>
                <a:lnTo>
                  <a:pt x="331186" y="499344"/>
                </a:lnTo>
                <a:lnTo>
                  <a:pt x="320237" y="487732"/>
                </a:lnTo>
                <a:lnTo>
                  <a:pt x="301078" y="473216"/>
                </a:lnTo>
                <a:lnTo>
                  <a:pt x="309289" y="447087"/>
                </a:lnTo>
                <a:lnTo>
                  <a:pt x="320237" y="444184"/>
                </a:lnTo>
                <a:lnTo>
                  <a:pt x="344871" y="447087"/>
                </a:lnTo>
                <a:lnTo>
                  <a:pt x="369505" y="452894"/>
                </a:lnTo>
                <a:lnTo>
                  <a:pt x="394138" y="467410"/>
                </a:lnTo>
                <a:lnTo>
                  <a:pt x="405087" y="473216"/>
                </a:lnTo>
                <a:lnTo>
                  <a:pt x="418772" y="487732"/>
                </a:lnTo>
                <a:lnTo>
                  <a:pt x="443406" y="496441"/>
                </a:lnTo>
                <a:lnTo>
                  <a:pt x="468039" y="493538"/>
                </a:lnTo>
                <a:lnTo>
                  <a:pt x="492673" y="484829"/>
                </a:lnTo>
                <a:lnTo>
                  <a:pt x="517307" y="484829"/>
                </a:lnTo>
                <a:lnTo>
                  <a:pt x="541940" y="484829"/>
                </a:lnTo>
                <a:lnTo>
                  <a:pt x="563837" y="499344"/>
                </a:lnTo>
                <a:lnTo>
                  <a:pt x="566574" y="499344"/>
                </a:lnTo>
                <a:lnTo>
                  <a:pt x="591208" y="505151"/>
                </a:lnTo>
                <a:lnTo>
                  <a:pt x="615841" y="522570"/>
                </a:lnTo>
                <a:lnTo>
                  <a:pt x="621315" y="525473"/>
                </a:lnTo>
                <a:lnTo>
                  <a:pt x="640475" y="537086"/>
                </a:lnTo>
                <a:lnTo>
                  <a:pt x="665109" y="551601"/>
                </a:lnTo>
                <a:lnTo>
                  <a:pt x="689742" y="551601"/>
                </a:lnTo>
                <a:lnTo>
                  <a:pt x="714376" y="560311"/>
                </a:lnTo>
                <a:lnTo>
                  <a:pt x="739010" y="569020"/>
                </a:lnTo>
                <a:lnTo>
                  <a:pt x="760906" y="577730"/>
                </a:lnTo>
                <a:lnTo>
                  <a:pt x="763643" y="577730"/>
                </a:lnTo>
                <a:lnTo>
                  <a:pt x="788277" y="577730"/>
                </a:lnTo>
                <a:lnTo>
                  <a:pt x="812911" y="586439"/>
                </a:lnTo>
                <a:lnTo>
                  <a:pt x="837544" y="595149"/>
                </a:lnTo>
                <a:lnTo>
                  <a:pt x="851230" y="603858"/>
                </a:lnTo>
                <a:lnTo>
                  <a:pt x="862178" y="609665"/>
                </a:lnTo>
                <a:lnTo>
                  <a:pt x="886812" y="624181"/>
                </a:lnTo>
                <a:lnTo>
                  <a:pt x="911445" y="624181"/>
                </a:lnTo>
                <a:lnTo>
                  <a:pt x="916920" y="629987"/>
                </a:lnTo>
                <a:lnTo>
                  <a:pt x="936079" y="644503"/>
                </a:lnTo>
                <a:lnTo>
                  <a:pt x="960713" y="644503"/>
                </a:lnTo>
                <a:lnTo>
                  <a:pt x="985346" y="653212"/>
                </a:lnTo>
                <a:lnTo>
                  <a:pt x="1007243" y="656115"/>
                </a:lnTo>
                <a:lnTo>
                  <a:pt x="1009980" y="656115"/>
                </a:lnTo>
                <a:lnTo>
                  <a:pt x="1034614" y="656115"/>
                </a:lnTo>
                <a:lnTo>
                  <a:pt x="1048299" y="656115"/>
                </a:lnTo>
                <a:lnTo>
                  <a:pt x="1059247" y="656115"/>
                </a:lnTo>
                <a:lnTo>
                  <a:pt x="1083881" y="653212"/>
                </a:lnTo>
                <a:lnTo>
                  <a:pt x="1108515" y="653212"/>
                </a:lnTo>
                <a:lnTo>
                  <a:pt x="1133148" y="653212"/>
                </a:lnTo>
                <a:lnTo>
                  <a:pt x="1157782" y="653212"/>
                </a:lnTo>
                <a:lnTo>
                  <a:pt x="1182416" y="656115"/>
                </a:lnTo>
                <a:lnTo>
                  <a:pt x="1207049" y="661922"/>
                </a:lnTo>
                <a:lnTo>
                  <a:pt x="1231683" y="676438"/>
                </a:lnTo>
                <a:lnTo>
                  <a:pt x="1242631" y="682244"/>
                </a:lnTo>
                <a:lnTo>
                  <a:pt x="1256317" y="688050"/>
                </a:lnTo>
                <a:lnTo>
                  <a:pt x="1280951" y="688050"/>
                </a:lnTo>
                <a:lnTo>
                  <a:pt x="1305584" y="690953"/>
                </a:lnTo>
                <a:lnTo>
                  <a:pt x="1330218" y="696760"/>
                </a:lnTo>
                <a:lnTo>
                  <a:pt x="1354852" y="702566"/>
                </a:lnTo>
                <a:lnTo>
                  <a:pt x="1379485" y="702566"/>
                </a:lnTo>
                <a:lnTo>
                  <a:pt x="1404119" y="702566"/>
                </a:lnTo>
                <a:lnTo>
                  <a:pt x="1428753" y="705469"/>
                </a:lnTo>
                <a:lnTo>
                  <a:pt x="1445175" y="711276"/>
                </a:lnTo>
                <a:lnTo>
                  <a:pt x="1453386" y="711276"/>
                </a:lnTo>
                <a:lnTo>
                  <a:pt x="1478020" y="714179"/>
                </a:lnTo>
                <a:lnTo>
                  <a:pt x="1502654" y="719985"/>
                </a:lnTo>
                <a:lnTo>
                  <a:pt x="1527287" y="722888"/>
                </a:lnTo>
                <a:lnTo>
                  <a:pt x="1551921" y="725791"/>
                </a:lnTo>
                <a:lnTo>
                  <a:pt x="1573818" y="734501"/>
                </a:lnTo>
                <a:lnTo>
                  <a:pt x="1576555" y="737404"/>
                </a:lnTo>
                <a:lnTo>
                  <a:pt x="1601188" y="737404"/>
                </a:lnTo>
                <a:lnTo>
                  <a:pt x="1625822" y="746114"/>
                </a:lnTo>
                <a:lnTo>
                  <a:pt x="1650456" y="746114"/>
                </a:lnTo>
                <a:lnTo>
                  <a:pt x="1675089" y="746114"/>
                </a:lnTo>
                <a:lnTo>
                  <a:pt x="1699723" y="749017"/>
                </a:lnTo>
                <a:lnTo>
                  <a:pt x="1721620" y="734501"/>
                </a:lnTo>
                <a:lnTo>
                  <a:pt x="1724357" y="734501"/>
                </a:lnTo>
                <a:lnTo>
                  <a:pt x="1748990" y="731598"/>
                </a:lnTo>
                <a:lnTo>
                  <a:pt x="1759939" y="734501"/>
                </a:lnTo>
                <a:lnTo>
                  <a:pt x="1773624" y="740307"/>
                </a:lnTo>
                <a:lnTo>
                  <a:pt x="1798258" y="751920"/>
                </a:lnTo>
                <a:lnTo>
                  <a:pt x="1822891" y="751920"/>
                </a:lnTo>
                <a:lnTo>
                  <a:pt x="1847525" y="757726"/>
                </a:lnTo>
                <a:lnTo>
                  <a:pt x="1872159" y="746114"/>
                </a:lnTo>
                <a:lnTo>
                  <a:pt x="1896792" y="746114"/>
                </a:lnTo>
                <a:lnTo>
                  <a:pt x="1905004" y="734501"/>
                </a:lnTo>
                <a:lnTo>
                  <a:pt x="1905004" y="711276"/>
                </a:lnTo>
                <a:lnTo>
                  <a:pt x="1896792" y="690953"/>
                </a:lnTo>
                <a:lnTo>
                  <a:pt x="1872159" y="690953"/>
                </a:lnTo>
                <a:lnTo>
                  <a:pt x="1866685" y="682244"/>
                </a:lnTo>
                <a:lnTo>
                  <a:pt x="1847525" y="661922"/>
                </a:lnTo>
                <a:lnTo>
                  <a:pt x="1844788" y="656115"/>
                </a:lnTo>
                <a:lnTo>
                  <a:pt x="1822891" y="629987"/>
                </a:lnTo>
                <a:lnTo>
                  <a:pt x="1822891" y="627084"/>
                </a:lnTo>
                <a:lnTo>
                  <a:pt x="1798258" y="627084"/>
                </a:lnTo>
                <a:lnTo>
                  <a:pt x="1787309" y="603858"/>
                </a:lnTo>
                <a:lnTo>
                  <a:pt x="1773624" y="589343"/>
                </a:lnTo>
                <a:lnTo>
                  <a:pt x="1762676" y="577730"/>
                </a:lnTo>
                <a:lnTo>
                  <a:pt x="1748990" y="563214"/>
                </a:lnTo>
                <a:lnTo>
                  <a:pt x="1735305" y="551601"/>
                </a:lnTo>
                <a:lnTo>
                  <a:pt x="1724357" y="534182"/>
                </a:lnTo>
                <a:lnTo>
                  <a:pt x="1721620" y="525473"/>
                </a:lnTo>
                <a:lnTo>
                  <a:pt x="1713408" y="499344"/>
                </a:lnTo>
                <a:lnTo>
                  <a:pt x="1705197" y="473216"/>
                </a:lnTo>
                <a:lnTo>
                  <a:pt x="1699723" y="447087"/>
                </a:lnTo>
                <a:lnTo>
                  <a:pt x="1713408" y="420959"/>
                </a:lnTo>
                <a:lnTo>
                  <a:pt x="1724357" y="415153"/>
                </a:lnTo>
                <a:lnTo>
                  <a:pt x="1748990" y="412249"/>
                </a:lnTo>
                <a:lnTo>
                  <a:pt x="1773624" y="406443"/>
                </a:lnTo>
                <a:lnTo>
                  <a:pt x="1798258" y="403540"/>
                </a:lnTo>
                <a:lnTo>
                  <a:pt x="1822891" y="403540"/>
                </a:lnTo>
                <a:lnTo>
                  <a:pt x="1847525" y="406443"/>
                </a:lnTo>
                <a:lnTo>
                  <a:pt x="1872159" y="418056"/>
                </a:lnTo>
                <a:lnTo>
                  <a:pt x="1896792" y="418056"/>
                </a:lnTo>
                <a:lnTo>
                  <a:pt x="1907741" y="420959"/>
                </a:lnTo>
                <a:lnTo>
                  <a:pt x="1921426" y="423862"/>
                </a:lnTo>
                <a:lnTo>
                  <a:pt x="1946060" y="429668"/>
                </a:lnTo>
                <a:lnTo>
                  <a:pt x="1970693" y="426765"/>
                </a:lnTo>
                <a:lnTo>
                  <a:pt x="1976167" y="420959"/>
                </a:lnTo>
                <a:lnTo>
                  <a:pt x="1989853" y="394830"/>
                </a:lnTo>
                <a:lnTo>
                  <a:pt x="1989853" y="368702"/>
                </a:lnTo>
                <a:lnTo>
                  <a:pt x="1987116" y="342573"/>
                </a:lnTo>
                <a:lnTo>
                  <a:pt x="1992590" y="316445"/>
                </a:lnTo>
                <a:lnTo>
                  <a:pt x="1995327" y="299026"/>
                </a:lnTo>
                <a:lnTo>
                  <a:pt x="1998064" y="290316"/>
                </a:lnTo>
                <a:lnTo>
                  <a:pt x="2019961" y="269994"/>
                </a:lnTo>
                <a:lnTo>
                  <a:pt x="2044594" y="267091"/>
                </a:lnTo>
                <a:lnTo>
                  <a:pt x="2069228" y="267091"/>
                </a:lnTo>
                <a:lnTo>
                  <a:pt x="2093862" y="267091"/>
                </a:lnTo>
                <a:lnTo>
                  <a:pt x="2104810" y="264188"/>
                </a:lnTo>
                <a:lnTo>
                  <a:pt x="2118495" y="255478"/>
                </a:lnTo>
                <a:lnTo>
                  <a:pt x="2134918" y="238059"/>
                </a:lnTo>
                <a:lnTo>
                  <a:pt x="2143129" y="217737"/>
                </a:lnTo>
                <a:lnTo>
                  <a:pt x="2145866" y="211931"/>
                </a:lnTo>
                <a:lnTo>
                  <a:pt x="2143129" y="203221"/>
                </a:lnTo>
                <a:lnTo>
                  <a:pt x="2137655" y="182899"/>
                </a:lnTo>
                <a:lnTo>
                  <a:pt x="2118495" y="156771"/>
                </a:lnTo>
                <a:lnTo>
                  <a:pt x="2093862" y="133545"/>
                </a:lnTo>
                <a:lnTo>
                  <a:pt x="2088388" y="130642"/>
                </a:lnTo>
                <a:lnTo>
                  <a:pt x="2074702" y="104514"/>
                </a:lnTo>
                <a:lnTo>
                  <a:pt x="2069228" y="98707"/>
                </a:lnTo>
                <a:lnTo>
                  <a:pt x="2050069" y="78385"/>
                </a:lnTo>
                <a:lnTo>
                  <a:pt x="2044594" y="52257"/>
                </a:lnTo>
                <a:lnTo>
                  <a:pt x="2058280" y="26128"/>
                </a:lnTo>
                <a:lnTo>
                  <a:pt x="2069228" y="20322"/>
                </a:lnTo>
                <a:lnTo>
                  <a:pt x="2093862" y="14515"/>
                </a:lnTo>
                <a:lnTo>
                  <a:pt x="2118495" y="17419"/>
                </a:lnTo>
                <a:lnTo>
                  <a:pt x="2143129" y="17419"/>
                </a:lnTo>
                <a:lnTo>
                  <a:pt x="2167763" y="23225"/>
                </a:lnTo>
                <a:lnTo>
                  <a:pt x="2192396" y="23225"/>
                </a:lnTo>
                <a:lnTo>
                  <a:pt x="2203345" y="26128"/>
                </a:lnTo>
                <a:lnTo>
                  <a:pt x="2217030" y="29031"/>
                </a:lnTo>
                <a:lnTo>
                  <a:pt x="2241664" y="29031"/>
                </a:lnTo>
                <a:lnTo>
                  <a:pt x="2266297" y="29031"/>
                </a:lnTo>
                <a:lnTo>
                  <a:pt x="2269034" y="26128"/>
                </a:lnTo>
                <a:lnTo>
                  <a:pt x="2290931" y="17419"/>
                </a:lnTo>
                <a:lnTo>
                  <a:pt x="2315565" y="2903"/>
                </a:lnTo>
                <a:lnTo>
                  <a:pt x="2318302" y="0"/>
                </a:lnTo>
              </a:path>
            </a:pathLst>
          </a:custGeom>
          <a:ln w="86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1025569" y="1789026"/>
            <a:ext cx="145415" cy="160020"/>
          </a:xfrm>
          <a:custGeom>
            <a:avLst/>
            <a:gdLst/>
            <a:ahLst/>
            <a:cxnLst/>
            <a:rect l="l" t="t" r="r" b="b"/>
            <a:pathLst>
              <a:path w="145415" h="160019">
                <a:moveTo>
                  <a:pt x="0" y="0"/>
                </a:moveTo>
                <a:lnTo>
                  <a:pt x="24633" y="5806"/>
                </a:lnTo>
                <a:lnTo>
                  <a:pt x="43793" y="23225"/>
                </a:lnTo>
                <a:lnTo>
                  <a:pt x="49267" y="31934"/>
                </a:lnTo>
                <a:lnTo>
                  <a:pt x="60215" y="49353"/>
                </a:lnTo>
                <a:lnTo>
                  <a:pt x="73901" y="55160"/>
                </a:lnTo>
                <a:lnTo>
                  <a:pt x="98534" y="55160"/>
                </a:lnTo>
                <a:lnTo>
                  <a:pt x="123168" y="72579"/>
                </a:lnTo>
                <a:lnTo>
                  <a:pt x="123168" y="75482"/>
                </a:lnTo>
                <a:lnTo>
                  <a:pt x="145064" y="101610"/>
                </a:lnTo>
                <a:lnTo>
                  <a:pt x="134116" y="127739"/>
                </a:lnTo>
                <a:lnTo>
                  <a:pt x="123168" y="142255"/>
                </a:lnTo>
                <a:lnTo>
                  <a:pt x="104008" y="153867"/>
                </a:lnTo>
                <a:lnTo>
                  <a:pt x="98534" y="159674"/>
                </a:lnTo>
                <a:lnTo>
                  <a:pt x="73901" y="159674"/>
                </a:lnTo>
                <a:lnTo>
                  <a:pt x="49267" y="159674"/>
                </a:lnTo>
                <a:lnTo>
                  <a:pt x="32844" y="153867"/>
                </a:lnTo>
                <a:lnTo>
                  <a:pt x="27370" y="127739"/>
                </a:lnTo>
                <a:lnTo>
                  <a:pt x="24633" y="119029"/>
                </a:lnTo>
                <a:lnTo>
                  <a:pt x="0" y="110320"/>
                </a:lnTo>
              </a:path>
            </a:pathLst>
          </a:custGeom>
          <a:ln w="8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3384928" y="229127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3384928" y="2244823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3439669" y="2166437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3439669" y="2119987"/>
            <a:ext cx="74295" cy="93345"/>
          </a:xfrm>
          <a:custGeom>
            <a:avLst/>
            <a:gdLst/>
            <a:ahLst/>
            <a:cxnLst/>
            <a:rect l="l" t="t" r="r" b="b"/>
            <a:pathLst>
              <a:path w="74295" h="93344">
                <a:moveTo>
                  <a:pt x="73901" y="0"/>
                </a:moveTo>
                <a:lnTo>
                  <a:pt x="0" y="46450"/>
                </a:lnTo>
                <a:lnTo>
                  <a:pt x="73901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3327449" y="2416110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276444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3327449" y="2369659"/>
            <a:ext cx="76835" cy="93345"/>
          </a:xfrm>
          <a:custGeom>
            <a:avLst/>
            <a:gdLst/>
            <a:ahLst/>
            <a:cxnLst/>
            <a:rect l="l" t="t" r="r" b="b"/>
            <a:pathLst>
              <a:path w="76835" h="93344">
                <a:moveTo>
                  <a:pt x="76638" y="0"/>
                </a:moveTo>
                <a:lnTo>
                  <a:pt x="0" y="46450"/>
                </a:lnTo>
                <a:lnTo>
                  <a:pt x="76638" y="929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1646885" y="3377058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273707" y="0"/>
                </a:moveTo>
                <a:lnTo>
                  <a:pt x="0" y="0"/>
                </a:lnTo>
              </a:path>
            </a:pathLst>
          </a:custGeom>
          <a:ln w="8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1646886" y="3333511"/>
            <a:ext cx="74295" cy="90170"/>
          </a:xfrm>
          <a:custGeom>
            <a:avLst/>
            <a:gdLst/>
            <a:ahLst/>
            <a:cxnLst/>
            <a:rect l="l" t="t" r="r" b="b"/>
            <a:pathLst>
              <a:path w="74294" h="90170">
                <a:moveTo>
                  <a:pt x="73901" y="0"/>
                </a:moveTo>
                <a:lnTo>
                  <a:pt x="0" y="43547"/>
                </a:lnTo>
                <a:lnTo>
                  <a:pt x="73901" y="8999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 txBox="1"/>
          <p:nvPr/>
        </p:nvSpPr>
        <p:spPr>
          <a:xfrm>
            <a:off x="1326019" y="5694349"/>
            <a:ext cx="3522979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EXERCISE</a:t>
            </a:r>
            <a:r>
              <a:rPr sz="1850" b="1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2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50" b="1" dirty="0">
                <a:solidFill>
                  <a:srgbClr val="CC0000"/>
                </a:solidFill>
                <a:latin typeface="Arial"/>
                <a:cs typeface="Arial"/>
              </a:rPr>
              <a:t>Dark-cored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penumbral</a:t>
            </a:r>
            <a:r>
              <a:rPr sz="1850" b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CC0000"/>
                </a:solidFill>
                <a:latin typeface="Arial"/>
                <a:cs typeface="Arial"/>
              </a:rPr>
              <a:t>filament</a:t>
            </a:r>
            <a:endParaRPr sz="1850">
              <a:latin typeface="Arial"/>
              <a:cs typeface="Arial"/>
            </a:endParaRPr>
          </a:p>
        </p:txBody>
      </p:sp>
      <p:sp>
        <p:nvSpPr>
          <p:cNvPr id="904" name="object 90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12636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downloaded folders you can find a </a:t>
            </a:r>
            <a:r>
              <a:rPr lang="en-US" u="sng" dirty="0" smtClean="0"/>
              <a:t>manual</a:t>
            </a:r>
            <a:r>
              <a:rPr lang="en-US" dirty="0" smtClean="0"/>
              <a:t>, in which it is described all the input/output formats and options for running SIR</a:t>
            </a:r>
          </a:p>
        </p:txBody>
      </p:sp>
    </p:spTree>
    <p:extLst>
      <p:ext uri="{BB962C8B-B14F-4D97-AF65-F5344CB8AC3E}">
        <p14:creationId xmlns:p14="http://schemas.microsoft.com/office/powerpoint/2010/main" val="37988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 [ ].</a:t>
            </a:r>
            <a:r>
              <a:rPr lang="en-US" dirty="0" err="1" smtClean="0"/>
              <a:t>trol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500" y="18757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cycles:</a:t>
            </a:r>
          </a:p>
          <a:p>
            <a:endParaRPr lang="en-US" dirty="0"/>
          </a:p>
          <a:p>
            <a:r>
              <a:rPr lang="en-US" dirty="0" smtClean="0"/>
              <a:t>0 : Synthesis Mode</a:t>
            </a:r>
          </a:p>
          <a:p>
            <a:r>
              <a:rPr lang="en-US" dirty="0" smtClean="0"/>
              <a:t>-1: Evaluate Response Function at every depth</a:t>
            </a:r>
          </a:p>
          <a:p>
            <a:r>
              <a:rPr lang="en-US" dirty="0" smtClean="0"/>
              <a:t>-2: </a:t>
            </a:r>
            <a:r>
              <a:rPr lang="en-US" dirty="0"/>
              <a:t>Evaluate Response Function </a:t>
            </a:r>
            <a:r>
              <a:rPr lang="en-US" dirty="0" smtClean="0"/>
              <a:t>at the nodes</a:t>
            </a:r>
          </a:p>
          <a:p>
            <a:r>
              <a:rPr lang="en-US" dirty="0" smtClean="0"/>
              <a:t>&gt;0: Number of cycles of the inversion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3136900" y="1492250"/>
            <a:ext cx="27432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839478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" name="Ecuación" r:id="rId4" imgW="990360" imgH="431640" progId="Equation.3">
                  <p:embed/>
                </p:oleObj>
              </mc:Choice>
              <mc:Fallback>
                <p:oleObj name="Ecuación" r:id="rId4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16050"/>
            <a:ext cx="8854439" cy="6324599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153987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Input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files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90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264" y="1381881"/>
            <a:ext cx="4503636" cy="4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281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1100" y="5833110"/>
            <a:ext cx="100012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  <a:tabLst>
                <a:tab pos="706120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lang="es-ES" sz="1450" dirty="0" smtClean="0">
                <a:solidFill>
                  <a:srgbClr val="3333CC"/>
                </a:solidFill>
                <a:latin typeface="Symbol" panose="05050102010706020507" pitchFamily="18" charset="2"/>
                <a:cs typeface="Arial"/>
              </a:rPr>
              <a:t>D</a:t>
            </a:r>
            <a:r>
              <a:rPr sz="1450" b="1" spc="10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endParaRPr sz="145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633095" algn="l"/>
              </a:tabLst>
            </a:pP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index	</a:t>
            </a:r>
            <a:r>
              <a:rPr sz="1450" spc="-55" dirty="0" smtClean="0">
                <a:solidFill>
                  <a:srgbClr val="3333CC"/>
                </a:solidFill>
                <a:latin typeface="Arial"/>
                <a:cs typeface="Arial"/>
              </a:rPr>
              <a:t>[mA]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3512" y="5904230"/>
            <a:ext cx="17907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I/I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895" y="6057265"/>
            <a:ext cx="15557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275" y="6057265"/>
            <a:ext cx="1492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20" dirty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300" y="5945696"/>
            <a:ext cx="18853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4670" algn="l"/>
              </a:tabLst>
            </a:pPr>
            <a:r>
              <a:rPr sz="1450" spc="-25" dirty="0">
                <a:solidFill>
                  <a:srgbClr val="3333CC"/>
                </a:solidFill>
                <a:latin typeface="Arial"/>
                <a:cs typeface="Arial"/>
              </a:rPr>
              <a:t>Q/I	</a:t>
            </a:r>
            <a:r>
              <a:rPr lang="es-ES" sz="1450" spc="-2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10" dirty="0" smtClean="0">
                <a:solidFill>
                  <a:srgbClr val="3333CC"/>
                </a:solidFill>
                <a:latin typeface="Arial"/>
                <a:cs typeface="Arial"/>
              </a:rPr>
              <a:t>U/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spc="-1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r>
              <a:rPr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25" spc="202" baseline="-20467" dirty="0" smtClean="0">
                <a:solidFill>
                  <a:srgbClr val="3333CC"/>
                </a:solidFill>
                <a:latin typeface="Arial"/>
                <a:cs typeface="Arial"/>
              </a:rPr>
              <a:t>      </a:t>
            </a:r>
            <a:r>
              <a:rPr sz="1450" dirty="0" smtClean="0">
                <a:solidFill>
                  <a:srgbClr val="3333CC"/>
                </a:solidFill>
                <a:latin typeface="Arial"/>
                <a:cs typeface="Arial"/>
              </a:rPr>
              <a:t>V/</a:t>
            </a:r>
            <a:r>
              <a:rPr sz="1450" dirty="0" err="1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425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qs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300" y="6360160"/>
            <a:ext cx="182753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read_profiles.pro 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rite_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rofiles.pro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89700" y="1035050"/>
            <a:ext cx="221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Profile file</a:t>
            </a:r>
            <a:r>
              <a:rPr lang="en-US" dirty="0" smtClean="0"/>
              <a:t>:  [ ].per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099300" y="3092450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Values lower that -1 for any Stokes at any wavelength will not be consider in the </a:t>
            </a:r>
            <a:r>
              <a:rPr lang="en-US" dirty="0" smtClean="0">
                <a:latin typeface="Symbol" panose="05050102010706020507" pitchFamily="18" charset="2"/>
              </a:rPr>
              <a:t>c</a:t>
            </a:r>
            <a:r>
              <a:rPr lang="en-US" baseline="30000" dirty="0" smtClean="0">
                <a:latin typeface="Symbol" panose="05050102010706020507" pitchFamily="18" charset="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2300" y="958850"/>
            <a:ext cx="83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program is control by a </a:t>
            </a:r>
            <a:r>
              <a:rPr lang="en-US" dirty="0" smtClean="0">
                <a:solidFill>
                  <a:srgbClr val="FF0000"/>
                </a:solidFill>
              </a:rPr>
              <a:t>control file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bject 4"/>
          <p:cNvSpPr/>
          <p:nvPr/>
        </p:nvSpPr>
        <p:spPr>
          <a:xfrm>
            <a:off x="622300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101850"/>
            <a:ext cx="2459990" cy="3048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880100" y="126365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Stray light file: The file (with the same format as a profile file) containing the stray light contamination</a:t>
            </a:r>
          </a:p>
          <a:p>
            <a:endParaRPr lang="en-US" dirty="0"/>
          </a:p>
          <a:p>
            <a:r>
              <a:rPr lang="en-US" dirty="0" smtClean="0"/>
              <a:t>PSF file: a two column file containing, wavelength, and the PSF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431" y="7082942"/>
            <a:ext cx="10629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273" y="6981913"/>
            <a:ext cx="8087995" cy="0"/>
          </a:xfrm>
          <a:custGeom>
            <a:avLst/>
            <a:gdLst/>
            <a:ahLst/>
            <a:cxnLst/>
            <a:rect l="l" t="t" r="r" b="b"/>
            <a:pathLst>
              <a:path w="8087995">
                <a:moveTo>
                  <a:pt x="0" y="0"/>
                </a:moveTo>
                <a:lnTo>
                  <a:pt x="8087544" y="0"/>
                </a:lnTo>
              </a:path>
            </a:pathLst>
          </a:custGeom>
          <a:ln w="13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1785" y="1314678"/>
            <a:ext cx="8244205" cy="5617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1C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</a:t>
            </a:r>
            <a:r>
              <a:rPr sz="2000" spc="5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10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-5" dirty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Accounts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for both stray </a:t>
            </a:r>
            <a:r>
              <a:rPr sz="2000" dirty="0">
                <a:solidFill>
                  <a:srgbClr val="996633"/>
                </a:solidFill>
                <a:cs typeface="Arial"/>
              </a:rPr>
              <a:t>light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and/or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3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factor</a:t>
            </a:r>
            <a:endParaRPr lang="es-ES" sz="2000" spc="5" dirty="0" smtClean="0">
              <a:solidFill>
                <a:srgbClr val="996633"/>
              </a:solidFill>
              <a:cs typeface="Arial"/>
            </a:endParaRPr>
          </a:p>
          <a:p>
            <a:pPr marL="472440" lvl="1">
              <a:lnSpc>
                <a:spcPct val="100000"/>
              </a:lnSpc>
              <a:spcBef>
                <a:spcPts val="540"/>
              </a:spcBef>
              <a:tabLst>
                <a:tab pos="749935" algn="l"/>
                <a:tab pos="750570" algn="l"/>
              </a:tabLst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Stray-light </a:t>
            </a:r>
            <a:r>
              <a:rPr sz="2000" spc="5" dirty="0">
                <a:cs typeface="Arial"/>
              </a:rPr>
              <a:t>in </a:t>
            </a:r>
            <a:r>
              <a:rPr sz="2000" spc="10" dirty="0">
                <a:cs typeface="Arial"/>
              </a:rPr>
              <a:t>2C</a:t>
            </a:r>
            <a:r>
              <a:rPr sz="2000" spc="-55" dirty="0">
                <a:cs typeface="Arial"/>
              </a:rPr>
              <a:t> </a:t>
            </a:r>
            <a:r>
              <a:rPr sz="2000" spc="5" dirty="0">
                <a:cs typeface="Arial"/>
              </a:rPr>
              <a:t>inversions: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5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5" dirty="0">
                <a:solidFill>
                  <a:srgbClr val="996633"/>
                </a:solidFill>
                <a:cs typeface="Arial"/>
              </a:rPr>
              <a:t>It </a:t>
            </a:r>
            <a:r>
              <a:rPr sz="2000" dirty="0">
                <a:solidFill>
                  <a:srgbClr val="996633"/>
                </a:solidFill>
                <a:cs typeface="Arial"/>
              </a:rPr>
              <a:t>is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NOT </a:t>
            </a:r>
            <a:r>
              <a:rPr sz="2000" dirty="0">
                <a:solidFill>
                  <a:srgbClr val="996633"/>
                </a:solidFill>
                <a:cs typeface="Arial"/>
              </a:rPr>
              <a:t>equivalent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to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a magnetic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filling</a:t>
            </a:r>
            <a:r>
              <a:rPr sz="2000" spc="-1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factor</a:t>
            </a:r>
            <a:endParaRPr sz="2000" dirty="0"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540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SIR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has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two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free parameters: </a:t>
            </a:r>
            <a:r>
              <a:rPr sz="2000" spc="10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10" dirty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and</a:t>
            </a:r>
            <a:r>
              <a:rPr sz="2000" spc="-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5" dirty="0" smtClean="0">
                <a:solidFill>
                  <a:srgbClr val="996633"/>
                </a:solidFill>
                <a:cs typeface="Arial"/>
              </a:rPr>
              <a:t>f</a:t>
            </a:r>
            <a:endParaRPr sz="2000" dirty="0">
              <a:cs typeface="Times New Roman"/>
            </a:endParaRPr>
          </a:p>
          <a:p>
            <a:pPr marL="472440">
              <a:lnSpc>
                <a:spcPct val="100000"/>
              </a:lnSpc>
              <a:tabLst>
                <a:tab pos="749935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–	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obs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=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</a:t>
            </a:r>
            <a:r>
              <a:rPr sz="2000" spc="5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) [f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1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(1-f) I</a:t>
            </a:r>
            <a:r>
              <a:rPr sz="2000" spc="7" baseline="-20576" dirty="0">
                <a:solidFill>
                  <a:srgbClr val="996633"/>
                </a:solidFill>
                <a:cs typeface="Arial"/>
              </a:rPr>
              <a:t>2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]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+ </a:t>
            </a:r>
            <a:r>
              <a:rPr sz="2000" spc="10" dirty="0">
                <a:solidFill>
                  <a:srgbClr val="996633"/>
                </a:solidFill>
                <a:cs typeface="Symbol"/>
              </a:rPr>
              <a:t></a:t>
            </a:r>
            <a:r>
              <a:rPr sz="2000" spc="10" dirty="0">
                <a:solidFill>
                  <a:srgbClr val="996633"/>
                </a:solidFill>
                <a:cs typeface="Times New Roman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I</a:t>
            </a:r>
            <a:r>
              <a:rPr sz="2000" spc="15" baseline="-20576" dirty="0">
                <a:solidFill>
                  <a:srgbClr val="996633"/>
                </a:solidFill>
                <a:cs typeface="Arial"/>
              </a:rPr>
              <a:t>stray</a:t>
            </a:r>
            <a:endParaRPr sz="2000" baseline="-20576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cs typeface="Times New Roman"/>
            </a:endParaRPr>
          </a:p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000" spc="10" dirty="0">
                <a:cs typeface="Arial"/>
              </a:rPr>
              <a:t>Global vs </a:t>
            </a:r>
            <a:r>
              <a:rPr sz="2000" spc="5" dirty="0">
                <a:cs typeface="Arial"/>
              </a:rPr>
              <a:t>local </a:t>
            </a:r>
            <a:r>
              <a:rPr sz="2000" spc="10" dirty="0">
                <a:cs typeface="Arial"/>
              </a:rPr>
              <a:t>stray-light</a:t>
            </a:r>
            <a:r>
              <a:rPr sz="2000" spc="-65" dirty="0">
                <a:cs typeface="Arial"/>
              </a:rPr>
              <a:t> </a:t>
            </a:r>
            <a:r>
              <a:rPr sz="2000" spc="5" dirty="0">
                <a:cs typeface="Arial"/>
              </a:rPr>
              <a:t>profile</a:t>
            </a:r>
            <a:endParaRPr sz="2000" dirty="0">
              <a:cs typeface="Arial"/>
            </a:endParaRPr>
          </a:p>
          <a:p>
            <a:pPr marL="748665" lvl="1" indent="-276225">
              <a:lnSpc>
                <a:spcPct val="100000"/>
              </a:lnSpc>
              <a:spcBef>
                <a:spcPts val="555"/>
              </a:spcBef>
              <a:buChar char="–"/>
              <a:tabLst>
                <a:tab pos="749935" algn="l"/>
                <a:tab pos="750570" algn="l"/>
              </a:tabLst>
            </a:pPr>
            <a:r>
              <a:rPr sz="2000" dirty="0">
                <a:solidFill>
                  <a:srgbClr val="996633"/>
                </a:solidFill>
                <a:cs typeface="Arial"/>
              </a:rPr>
              <a:t>Classical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treatment: </a:t>
            </a:r>
            <a:r>
              <a:rPr sz="2000" dirty="0">
                <a:solidFill>
                  <a:srgbClr val="996633"/>
                </a:solidFill>
                <a:cs typeface="Arial"/>
              </a:rPr>
              <a:t>global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(average over</a:t>
            </a:r>
            <a:r>
              <a:rPr sz="2000" spc="125" dirty="0">
                <a:solidFill>
                  <a:srgbClr val="996633"/>
                </a:solidFill>
                <a:cs typeface="Arial"/>
              </a:rPr>
              <a:t> </a:t>
            </a:r>
            <a:r>
              <a:rPr sz="2000" spc="10" dirty="0">
                <a:solidFill>
                  <a:srgbClr val="996633"/>
                </a:solidFill>
                <a:cs typeface="Arial"/>
              </a:rPr>
              <a:t>FOV)</a:t>
            </a:r>
            <a:endParaRPr sz="2000" dirty="0"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r>
              <a:rPr sz="2000" spc="10" dirty="0">
                <a:solidFill>
                  <a:srgbClr val="996633"/>
                </a:solidFill>
                <a:cs typeface="Arial"/>
              </a:rPr>
              <a:t>Orozco Suárez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et </a:t>
            </a:r>
            <a:r>
              <a:rPr sz="2000" dirty="0">
                <a:solidFill>
                  <a:srgbClr val="996633"/>
                </a:solidFill>
                <a:cs typeface="Arial"/>
              </a:rPr>
              <a:t>al.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(2007): </a:t>
            </a:r>
            <a:r>
              <a:rPr sz="2000" dirty="0">
                <a:solidFill>
                  <a:srgbClr val="996633"/>
                </a:solidFill>
                <a:cs typeface="Arial"/>
              </a:rPr>
              <a:t>local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stray-light </a:t>
            </a:r>
            <a:r>
              <a:rPr sz="2000" dirty="0">
                <a:solidFill>
                  <a:srgbClr val="996633"/>
                </a:solidFill>
                <a:cs typeface="Arial"/>
              </a:rPr>
              <a:t>profile </a:t>
            </a:r>
            <a:r>
              <a:rPr sz="2000" spc="5" dirty="0">
                <a:solidFill>
                  <a:srgbClr val="996633"/>
                </a:solidFill>
                <a:cs typeface="Arial"/>
              </a:rPr>
              <a:t>accounts  for telescope</a:t>
            </a:r>
            <a:r>
              <a:rPr sz="2000" spc="-30" dirty="0">
                <a:solidFill>
                  <a:srgbClr val="996633"/>
                </a:solidFill>
                <a:cs typeface="Arial"/>
              </a:rPr>
              <a:t> </a:t>
            </a:r>
            <a:r>
              <a:rPr sz="2000" dirty="0" smtClean="0">
                <a:solidFill>
                  <a:srgbClr val="996633"/>
                </a:solidFill>
                <a:cs typeface="Arial"/>
              </a:rPr>
              <a:t>diffraction</a:t>
            </a:r>
            <a:endParaRPr lang="es-ES" sz="2000" dirty="0" smtClean="0">
              <a:solidFill>
                <a:srgbClr val="996633"/>
              </a:solidFill>
              <a:cs typeface="Arial"/>
            </a:endParaRP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FontTx/>
              <a:buChar char="–"/>
              <a:tabLst>
                <a:tab pos="749935" algn="l"/>
                <a:tab pos="750570" algn="l"/>
              </a:tabLst>
            </a:pPr>
            <a:endParaRPr lang="es-ES" sz="2000" dirty="0">
              <a:solidFill>
                <a:srgbClr val="996633"/>
              </a:solidFill>
              <a:cs typeface="Arial"/>
            </a:endParaRPr>
          </a:p>
          <a:p>
            <a:pPr marL="358140" marR="442595" indent="-342900">
              <a:lnSpc>
                <a:spcPct val="1018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s-ES" sz="2000" dirty="0" err="1" smtClean="0">
                <a:cs typeface="Arial"/>
              </a:rPr>
              <a:t>Previous</a:t>
            </a:r>
            <a:r>
              <a:rPr lang="es-ES" sz="2000" dirty="0" smtClean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deconvolution</a:t>
            </a:r>
            <a:r>
              <a:rPr lang="es-ES" sz="2000" dirty="0">
                <a:cs typeface="Arial"/>
              </a:rPr>
              <a:t> of </a:t>
            </a:r>
            <a:r>
              <a:rPr lang="es-ES" sz="2000" dirty="0" err="1">
                <a:cs typeface="Arial"/>
              </a:rPr>
              <a:t>the</a:t>
            </a:r>
            <a:r>
              <a:rPr lang="es-ES" sz="2000" dirty="0">
                <a:cs typeface="Arial"/>
              </a:rPr>
              <a:t> </a:t>
            </a:r>
            <a:r>
              <a:rPr lang="es-ES" sz="2000" dirty="0" err="1">
                <a:cs typeface="Arial"/>
              </a:rPr>
              <a:t>spatial</a:t>
            </a:r>
            <a:r>
              <a:rPr lang="es-ES" sz="2000" dirty="0">
                <a:cs typeface="Arial"/>
              </a:rPr>
              <a:t> PSF</a:t>
            </a:r>
          </a:p>
          <a:p>
            <a:pPr marL="748665" marR="442595" lvl="1" indent="-276225">
              <a:lnSpc>
                <a:spcPct val="101800"/>
              </a:lnSpc>
              <a:spcBef>
                <a:spcPts val="495"/>
              </a:spcBef>
              <a:buChar char="–"/>
              <a:tabLst>
                <a:tab pos="749935" algn="l"/>
                <a:tab pos="750570" algn="l"/>
              </a:tabLst>
            </a:pPr>
            <a:endParaRPr lang="es-ES" sz="2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46570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Stray-light</a:t>
            </a:r>
            <a:r>
              <a:rPr sz="3100" spc="-5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considerations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13920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0698" y="1949450"/>
            <a:ext cx="501270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4" name="object 4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8500" y="2330450"/>
            <a:ext cx="2459990" cy="2286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642" y="1516663"/>
            <a:ext cx="28784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 smtClean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avelength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5" dirty="0" err="1" smtClean="0">
                <a:solidFill>
                  <a:srgbClr val="CC0000"/>
                </a:solidFill>
                <a:latin typeface="Arial"/>
                <a:cs typeface="Arial"/>
              </a:rPr>
              <a:t>grid</a:t>
            </a:r>
            <a:r>
              <a:rPr lang="es-ES" sz="1850" spc="-1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85390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943" y="1808996"/>
            <a:ext cx="5498958" cy="410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1162" y="1516627"/>
            <a:ext cx="300990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25" dirty="0">
                <a:solidFill>
                  <a:srgbClr val="CC0000"/>
                </a:solidFill>
                <a:latin typeface="Arial"/>
                <a:cs typeface="Arial"/>
              </a:rPr>
              <a:t>ATOMIC </a:t>
            </a:r>
            <a:r>
              <a:rPr sz="1850" spc="-10" dirty="0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r>
              <a:rPr sz="185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FILE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7700" y="3092119"/>
            <a:ext cx="465455" cy="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1099"/>
              </a:lnSpc>
            </a:pPr>
            <a:r>
              <a:rPr sz="1450" spc="-10" dirty="0">
                <a:solidFill>
                  <a:srgbClr val="3333CC"/>
                </a:solidFill>
                <a:latin typeface="Arial"/>
                <a:cs typeface="Arial"/>
              </a:rPr>
              <a:t>Line 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index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5880100" y="2787650"/>
            <a:ext cx="0" cy="30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6"/>
          <p:cNvSpPr txBox="1"/>
          <p:nvPr/>
        </p:nvSpPr>
        <p:spPr>
          <a:xfrm>
            <a:off x="5909365" y="3660520"/>
            <a:ext cx="1589288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  <a:tab pos="951865" algn="l"/>
              </a:tabLst>
            </a:pPr>
            <a:r>
              <a:rPr sz="1450" spc="-65" dirty="0" smtClean="0">
                <a:solidFill>
                  <a:srgbClr val="3333CC"/>
                </a:solidFill>
                <a:latin typeface="Arial"/>
                <a:cs typeface="Arial"/>
              </a:rPr>
              <a:t>Ato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m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Arial"/>
                <a:cs typeface="Arial"/>
              </a:rPr>
              <a:t>Ion </a:t>
            </a:r>
            <a:r>
              <a:rPr sz="1450" b="1" spc="-5" dirty="0" smtClean="0">
                <a:solidFill>
                  <a:srgbClr val="3333CC"/>
                </a:solidFill>
                <a:latin typeface="Symbol"/>
                <a:cs typeface="Symbol"/>
              </a:rPr>
              <a:t></a:t>
            </a:r>
            <a:r>
              <a:rPr lang="es-ES" sz="14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lang="es-ES" sz="1450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50" dirty="0">
              <a:latin typeface="Arial"/>
              <a:cs typeface="Arial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6032500" y="2787650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6642100" y="2863681"/>
            <a:ext cx="0" cy="60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7"/>
          <p:cNvSpPr txBox="1"/>
          <p:nvPr/>
        </p:nvSpPr>
        <p:spPr>
          <a:xfrm flipV="1">
            <a:off x="7535695" y="2945512"/>
            <a:ext cx="17320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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1300" y="2863681"/>
            <a:ext cx="457200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20" dirty="0">
                <a:solidFill>
                  <a:srgbClr val="3333CC"/>
                </a:solidFill>
                <a:latin typeface="Arial"/>
                <a:cs typeface="Arial"/>
              </a:rPr>
              <a:t>log</a:t>
            </a:r>
            <a:r>
              <a:rPr sz="1450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50" spc="-30" dirty="0">
                <a:solidFill>
                  <a:srgbClr val="3333CC"/>
                </a:solidFill>
                <a:latin typeface="Arial"/>
                <a:cs typeface="Arial"/>
              </a:rPr>
              <a:t>gf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0900" y="2863850"/>
            <a:ext cx="758825" cy="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5" dirty="0">
                <a:solidFill>
                  <a:srgbClr val="3333CC"/>
                </a:solidFill>
                <a:latin typeface="Arial"/>
                <a:cs typeface="Arial"/>
              </a:rPr>
              <a:t>transition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9385300" y="2863681"/>
            <a:ext cx="1308100" cy="223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Barklem’s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15" dirty="0" err="1" smtClean="0">
                <a:solidFill>
                  <a:srgbClr val="3333CC"/>
                </a:solidFill>
                <a:latin typeface="Arial"/>
                <a:cs typeface="Arial"/>
              </a:rPr>
              <a:t>coeff</a:t>
            </a:r>
            <a:r>
              <a:rPr lang="es-ES" sz="1450" spc="-15" dirty="0" smtClean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62144" y="1020673"/>
            <a:ext cx="5065556" cy="2907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0" y="2401046"/>
            <a:ext cx="2459990" cy="14986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784" y="3704196"/>
            <a:ext cx="5065559" cy="35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9842" y="2004910"/>
            <a:ext cx="6942281" cy="450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1932" y="6643626"/>
            <a:ext cx="12109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185" algn="l"/>
                <a:tab pos="1006475" algn="l"/>
              </a:tabLst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log </a:t>
            </a: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</a:t>
            </a:r>
            <a:r>
              <a:rPr sz="14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1450" dirty="0">
                <a:solidFill>
                  <a:srgbClr val="3333CC"/>
                </a:solidFill>
                <a:latin typeface="Arial"/>
                <a:cs typeface="Arial"/>
              </a:rPr>
              <a:t>	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>
                <a:solidFill>
                  <a:srgbClr val="3333CC"/>
                </a:solidFill>
                <a:latin typeface="Arial"/>
                <a:cs typeface="Arial"/>
              </a:rPr>
              <a:t>e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5270" y="6689638"/>
            <a:ext cx="30861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7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3333CC"/>
                </a:solidFill>
                <a:latin typeface="Arial"/>
                <a:cs typeface="Arial"/>
              </a:rPr>
              <a:t>mic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1510" y="6643626"/>
            <a:ext cx="1485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5715" y="6689638"/>
            <a:ext cx="3625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-15" baseline="13409" dirty="0">
                <a:solidFill>
                  <a:srgbClr val="3333CC"/>
                </a:solidFill>
                <a:latin typeface="Arial"/>
                <a:cs typeface="Arial"/>
              </a:rPr>
              <a:t>v</a:t>
            </a:r>
            <a:r>
              <a:rPr sz="950" dirty="0">
                <a:solidFill>
                  <a:srgbClr val="3333CC"/>
                </a:solidFill>
                <a:latin typeface="Arial"/>
                <a:cs typeface="Arial"/>
              </a:rPr>
              <a:t>L</a:t>
            </a:r>
            <a:r>
              <a:rPr sz="950" spc="10" dirty="0">
                <a:solidFill>
                  <a:srgbClr val="3333CC"/>
                </a:solidFill>
                <a:latin typeface="Arial"/>
                <a:cs typeface="Arial"/>
              </a:rPr>
              <a:t>OS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3900" y="6643626"/>
            <a:ext cx="1016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4445" y="6643626"/>
            <a:ext cx="176085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  <a:tab pos="1023619" algn="l"/>
              </a:tabLst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</a:t>
            </a:r>
            <a:r>
              <a:rPr sz="1450" spc="-5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lang="es-ES" sz="1450" spc="-5" dirty="0" smtClean="0">
                <a:solidFill>
                  <a:srgbClr val="3333CC"/>
                </a:solidFill>
                <a:latin typeface="Times New Roman"/>
                <a:cs typeface="Times New Roman"/>
              </a:rPr>
              <a:t>    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z </a:t>
            </a:r>
            <a:r>
              <a:rPr sz="1450" spc="-5" dirty="0">
                <a:solidFill>
                  <a:srgbClr val="3333CC"/>
                </a:solidFill>
                <a:latin typeface="Arial"/>
                <a:cs typeface="Arial"/>
              </a:rPr>
              <a:t>[km</a:t>
            </a:r>
            <a:r>
              <a:rPr sz="1450" spc="-5" dirty="0" smtClean="0">
                <a:solidFill>
                  <a:srgbClr val="3333CC"/>
                </a:solidFill>
                <a:latin typeface="Arial"/>
                <a:cs typeface="Arial"/>
              </a:rPr>
              <a:t>]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</a:t>
            </a:r>
            <a:r>
              <a:rPr lang="es-ES" sz="1450" spc="-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s-ES" sz="1450" spc="-5" dirty="0" smtClean="0">
                <a:solidFill>
                  <a:srgbClr val="3333CC"/>
                </a:solidFill>
                <a:latin typeface="Arial"/>
                <a:cs typeface="Arial"/>
              </a:rPr>
              <a:t>    </a:t>
            </a:r>
            <a:r>
              <a:rPr sz="1450" spc="-10" dirty="0" err="1" smtClean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425" spc="7" baseline="-20467" dirty="0" err="1" smtClean="0">
                <a:solidFill>
                  <a:srgbClr val="3333CC"/>
                </a:solidFill>
                <a:latin typeface="Arial"/>
                <a:cs typeface="Arial"/>
              </a:rPr>
              <a:t>g</a:t>
            </a:r>
            <a:endParaRPr sz="1425" baseline="-20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7700" y="6643626"/>
            <a:ext cx="1270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solidFill>
                  <a:srgbClr val="3333CC"/>
                </a:solidFill>
                <a:latin typeface="Symbol"/>
                <a:cs typeface="Symbol"/>
              </a:rPr>
              <a:t>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30542" y="1492250"/>
            <a:ext cx="194864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 smtClean="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lang="es-ES" sz="1850" spc="5" dirty="0" err="1" smtClean="0">
                <a:solidFill>
                  <a:srgbClr val="CC0000"/>
                </a:solidFill>
                <a:latin typeface="Arial"/>
                <a:cs typeface="Arial"/>
              </a:rPr>
              <a:t>odel</a:t>
            </a:r>
            <a:r>
              <a:rPr lang="es-ES" sz="1850" spc="5" dirty="0" smtClean="0">
                <a:solidFill>
                  <a:srgbClr val="CC0000"/>
                </a:solidFill>
                <a:latin typeface="Arial"/>
                <a:cs typeface="Arial"/>
              </a:rPr>
              <a:t> file</a:t>
            </a:r>
            <a:r>
              <a:rPr lang="es-ES" sz="1850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s-ES" sz="1850" spc="-145" dirty="0" smtClean="0">
                <a:latin typeface="Arial"/>
                <a:cs typeface="Arial"/>
              </a:rPr>
              <a:t>[  ].</a:t>
            </a:r>
            <a:r>
              <a:rPr lang="es-ES" sz="1850" spc="-145" dirty="0" err="1" smtClean="0">
                <a:latin typeface="Arial"/>
                <a:cs typeface="Arial"/>
              </a:rPr>
              <a:t>mod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500" y="5481956"/>
            <a:ext cx="1709420" cy="1039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read_model.pro  write_mo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del</a:t>
            </a: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.pro  modelador3.x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108700" y="111125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Vmac</a:t>
            </a:r>
            <a:endParaRPr lang="en-US" dirty="0" smtClean="0"/>
          </a:p>
          <a:p>
            <a:r>
              <a:rPr lang="en-US" dirty="0" err="1" smtClean="0"/>
              <a:t>Fillig</a:t>
            </a:r>
            <a:r>
              <a:rPr lang="en-US" dirty="0" smtClean="0"/>
              <a:t> factor</a:t>
            </a:r>
          </a:p>
          <a:p>
            <a:r>
              <a:rPr lang="en-US" dirty="0" smtClean="0"/>
              <a:t>Stray light factor</a:t>
            </a:r>
            <a:endParaRPr lang="en-US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814694" y="1339850"/>
            <a:ext cx="2302570" cy="106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endCxn id="17" idx="1"/>
          </p:cNvCxnSpPr>
          <p:nvPr/>
        </p:nvCxnSpPr>
        <p:spPr>
          <a:xfrm flipV="1">
            <a:off x="4508500" y="1572915"/>
            <a:ext cx="1600200" cy="82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194300" y="1873250"/>
            <a:ext cx="922964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2940050"/>
            <a:ext cx="2459990" cy="5334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32202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Concept of</a:t>
            </a:r>
            <a:r>
              <a:rPr sz="3100" spc="-45" dirty="0">
                <a:solidFill>
                  <a:srgbClr val="FFFFFF"/>
                </a:solidFill>
              </a:rPr>
              <a:t> </a:t>
            </a:r>
            <a:r>
              <a:rPr sz="3100" spc="-5" dirty="0">
                <a:solidFill>
                  <a:srgbClr val="FFFFFF"/>
                </a:solidFill>
              </a:rPr>
              <a:t>nodes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1181785" y="1368908"/>
            <a:ext cx="6798945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buChar char="•"/>
              <a:tabLst>
                <a:tab pos="288290" algn="l"/>
                <a:tab pos="288925" algn="l"/>
              </a:tabLst>
            </a:pPr>
            <a:r>
              <a:rPr sz="2250" spc="10" dirty="0">
                <a:latin typeface="Arial"/>
                <a:cs typeface="Arial"/>
              </a:rPr>
              <a:t>Keeping the number </a:t>
            </a:r>
            <a:r>
              <a:rPr sz="2250" spc="5" dirty="0">
                <a:latin typeface="Arial"/>
                <a:cs typeface="Arial"/>
              </a:rPr>
              <a:t>of </a:t>
            </a:r>
            <a:r>
              <a:rPr sz="2250" spc="10" dirty="0">
                <a:latin typeface="Arial"/>
                <a:cs typeface="Arial"/>
              </a:rPr>
              <a:t>free </a:t>
            </a:r>
            <a:r>
              <a:rPr sz="2250" spc="5" dirty="0">
                <a:latin typeface="Arial"/>
                <a:cs typeface="Arial"/>
              </a:rPr>
              <a:t>parameters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small:</a:t>
            </a:r>
            <a:endParaRPr sz="22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25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Atmospheric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parameters perturbed 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coarse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</a:t>
            </a:r>
            <a:r>
              <a:rPr sz="1850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(nodes)</a:t>
            </a:r>
            <a:endParaRPr sz="1850">
              <a:latin typeface="Arial"/>
              <a:cs typeface="Arial"/>
            </a:endParaRPr>
          </a:p>
          <a:p>
            <a:pPr marL="749935" lvl="1" indent="-277495">
              <a:lnSpc>
                <a:spcPct val="100000"/>
              </a:lnSpc>
              <a:spcBef>
                <a:spcPts val="470"/>
              </a:spcBef>
              <a:buChar char="–"/>
              <a:tabLst>
                <a:tab pos="749935" algn="l"/>
                <a:tab pos="750570" algn="l"/>
              </a:tabLst>
            </a:pP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Full stratifications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finer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grid by </a:t>
            </a:r>
            <a:r>
              <a:rPr sz="1850" spc="5" dirty="0">
                <a:solidFill>
                  <a:srgbClr val="996633"/>
                </a:solidFill>
                <a:latin typeface="Arial"/>
                <a:cs typeface="Arial"/>
              </a:rPr>
              <a:t>cubic spline</a:t>
            </a:r>
            <a:r>
              <a:rPr sz="1850" spc="-8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996633"/>
                </a:solidFill>
                <a:latin typeface="Arial"/>
                <a:cs typeface="Arial"/>
              </a:rPr>
              <a:t>interpolation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817" y="2752713"/>
            <a:ext cx="5836152" cy="399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7374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3397250"/>
            <a:ext cx="2459990" cy="22860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734510" y="1720850"/>
            <a:ext cx="43446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cycle it reads the corresponding column, so if, we have 2 cycles and</a:t>
            </a:r>
          </a:p>
          <a:p>
            <a:r>
              <a:rPr lang="en-US" dirty="0" smtClean="0"/>
              <a:t>     Nodes for T: 2,3</a:t>
            </a:r>
          </a:p>
          <a:p>
            <a:r>
              <a:rPr lang="en-US" dirty="0" smtClean="0"/>
              <a:t>     Nodes for B: 1</a:t>
            </a:r>
            <a:endParaRPr lang="en-US" dirty="0"/>
          </a:p>
          <a:p>
            <a:r>
              <a:rPr lang="en-US" dirty="0" smtClean="0"/>
              <a:t>     In the first cycle it takes 2 for T and 1 for B</a:t>
            </a:r>
          </a:p>
          <a:p>
            <a:r>
              <a:rPr lang="en-US" dirty="0" smtClean="0"/>
              <a:t>     In the second: 3 for T and 1 for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for elec. Pressure 0= 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nodes = -1 it evaluates the perturbation for the other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“</a:t>
            </a:r>
            <a:r>
              <a:rPr lang="en-US" dirty="0" err="1" smtClean="0"/>
              <a:t>Authomatic</a:t>
            </a:r>
            <a:r>
              <a:rPr lang="en-US" dirty="0" smtClean="0"/>
              <a:t> selection of nodes” is for instance 0,1 it means that for the first cycle it uses the number of nodes specified, but for the second it takes a number lower that the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umber of nodes * means any value (only for </a:t>
            </a:r>
            <a:r>
              <a:rPr lang="en-US" dirty="0" err="1" smtClean="0"/>
              <a:t>authomatic</a:t>
            </a:r>
            <a:r>
              <a:rPr lang="en-US" dirty="0" smtClean="0"/>
              <a:t> selection)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560"/>
              </a:spcBef>
            </a:pPr>
            <a:r>
              <a:rPr sz="3100" spc="-5" dirty="0">
                <a:solidFill>
                  <a:srgbClr val="FFFFFF"/>
                </a:solidFill>
              </a:rPr>
              <a:t>Running </a:t>
            </a:r>
            <a:r>
              <a:rPr sz="3100" dirty="0">
                <a:solidFill>
                  <a:srgbClr val="FFFFFF"/>
                </a:solidFill>
              </a:rPr>
              <a:t>SIR: </a:t>
            </a:r>
            <a:r>
              <a:rPr sz="3100" spc="-5" dirty="0">
                <a:solidFill>
                  <a:srgbClr val="FFFFFF"/>
                </a:solidFill>
              </a:rPr>
              <a:t>input</a:t>
            </a: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3100" dirty="0">
                <a:solidFill>
                  <a:srgbClr val="FFFFFF"/>
                </a:solidFill>
              </a:rPr>
              <a:t>files</a:t>
            </a:r>
            <a:endParaRPr sz="3100" dirty="0"/>
          </a:p>
        </p:txBody>
      </p:sp>
      <p:sp>
        <p:nvSpPr>
          <p:cNvPr id="3" name="object 3"/>
          <p:cNvSpPr/>
          <p:nvPr/>
        </p:nvSpPr>
        <p:spPr>
          <a:xfrm>
            <a:off x="615142" y="1339850"/>
            <a:ext cx="5065556" cy="586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30" y="5607050"/>
            <a:ext cx="2459990" cy="1219200"/>
          </a:xfrm>
          <a:custGeom>
            <a:avLst/>
            <a:gdLst/>
            <a:ahLst/>
            <a:cxnLst/>
            <a:rect l="l" t="t" r="r" b="b"/>
            <a:pathLst>
              <a:path w="2459990" h="149860">
                <a:moveTo>
                  <a:pt x="0" y="0"/>
                </a:moveTo>
                <a:lnTo>
                  <a:pt x="2459659" y="0"/>
                </a:lnTo>
                <a:lnTo>
                  <a:pt x="2459659" y="149542"/>
                </a:lnTo>
                <a:lnTo>
                  <a:pt x="0" y="149542"/>
                </a:lnTo>
                <a:lnTo>
                  <a:pt x="0" y="0"/>
                </a:lnTo>
                <a:close/>
              </a:path>
            </a:pathLst>
          </a:custGeom>
          <a:solidFill>
            <a:srgbClr val="FFADD6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Basilio </a:t>
            </a:r>
            <a:r>
              <a:rPr spc="15" dirty="0"/>
              <a:t>Ruiz</a:t>
            </a:r>
            <a:r>
              <a:rPr spc="-45" dirty="0"/>
              <a:t> </a:t>
            </a:r>
            <a:r>
              <a:rPr spc="20" dirty="0"/>
              <a:t>Cobo</a:t>
            </a:r>
          </a:p>
        </p:txBody>
      </p:sp>
    </p:spTree>
    <p:extLst>
      <p:ext uri="{BB962C8B-B14F-4D97-AF65-F5344CB8AC3E}">
        <p14:creationId xmlns:p14="http://schemas.microsoft.com/office/powerpoint/2010/main" val="12166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46904" y="2635250"/>
            <a:ext cx="39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Formal </a:t>
            </a:r>
            <a:r>
              <a:rPr lang="es-ES" dirty="0" err="1" smtClean="0"/>
              <a:t>solution</a:t>
            </a:r>
            <a:r>
              <a:rPr lang="es-ES" dirty="0" smtClean="0"/>
              <a:t>: </a:t>
            </a:r>
            <a:r>
              <a:rPr lang="es-ES" dirty="0" err="1" smtClean="0"/>
              <a:t>integration</a:t>
            </a:r>
            <a:r>
              <a:rPr lang="es-ES" dirty="0" smtClean="0"/>
              <a:t> factor   </a:t>
            </a:r>
            <a:r>
              <a:rPr lang="es-ES" sz="3600" i="1" dirty="0" smtClean="0"/>
              <a:t>O</a:t>
            </a:r>
            <a:endParaRPr lang="en-US" sz="3600" i="1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62483"/>
              </p:ext>
            </p:extLst>
          </p:nvPr>
        </p:nvGraphicFramePr>
        <p:xfrm>
          <a:off x="434975" y="3403168"/>
          <a:ext cx="6892925" cy="102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6" name="Ecuación" r:id="rId4" imgW="2895480" imgH="431640" progId="Equation.3">
                  <p:embed/>
                </p:oleObj>
              </mc:Choice>
              <mc:Fallback>
                <p:oleObj name="Ecuación" r:id="rId4" imgW="2895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975" y="3403168"/>
                        <a:ext cx="6892925" cy="102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30362"/>
              </p:ext>
            </p:extLst>
          </p:nvPr>
        </p:nvGraphicFramePr>
        <p:xfrm>
          <a:off x="485775" y="4768850"/>
          <a:ext cx="1812925" cy="106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" name="Ecuación" r:id="rId6" imgW="736560" imgH="431640" progId="Equation.3">
                  <p:embed/>
                </p:oleObj>
              </mc:Choice>
              <mc:Fallback>
                <p:oleObj name="Ecuación" r:id="rId6" imgW="7365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775" y="4768850"/>
                        <a:ext cx="1812925" cy="106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05439"/>
              </p:ext>
            </p:extLst>
          </p:nvPr>
        </p:nvGraphicFramePr>
        <p:xfrm>
          <a:off x="6642100" y="4692650"/>
          <a:ext cx="2718656" cy="110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8" name="Ecuación" r:id="rId8" imgW="1066680" imgH="431640" progId="Equation.3">
                  <p:embed/>
                </p:oleObj>
              </mc:Choice>
              <mc:Fallback>
                <p:oleObj name="Ecuación" r:id="rId8" imgW="10666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42100" y="4692650"/>
                        <a:ext cx="2718656" cy="110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42952"/>
              </p:ext>
            </p:extLst>
          </p:nvPr>
        </p:nvGraphicFramePr>
        <p:xfrm>
          <a:off x="489767" y="6214038"/>
          <a:ext cx="7371534" cy="8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9" name="Ecuación" r:id="rId10" imgW="3111480" imgH="355320" progId="Equation.3">
                  <p:embed/>
                </p:oleObj>
              </mc:Choice>
              <mc:Fallback>
                <p:oleObj name="Ecuación" r:id="rId10" imgW="31114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67" y="6214038"/>
                        <a:ext cx="7371534" cy="84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79142"/>
              </p:ext>
            </p:extLst>
          </p:nvPr>
        </p:nvGraphicFramePr>
        <p:xfrm>
          <a:off x="620713" y="1015508"/>
          <a:ext cx="2287587" cy="99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0" name="Ecuación" r:id="rId12" imgW="990360" imgH="431640" progId="Equation.3">
                  <p:embed/>
                </p:oleObj>
              </mc:Choice>
              <mc:Fallback>
                <p:oleObj name="Ecuación" r:id="rId12" imgW="990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0713" y="1015508"/>
                        <a:ext cx="2287587" cy="9971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2"/>
          <p:cNvSpPr txBox="1">
            <a:spLocks/>
          </p:cNvSpPr>
          <p:nvPr/>
        </p:nvSpPr>
        <p:spPr>
          <a:xfrm>
            <a:off x="615142" y="228600"/>
            <a:ext cx="9464040" cy="502702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939289" algn="just">
              <a:spcBef>
                <a:spcPts val="560"/>
              </a:spcBef>
            </a:pPr>
            <a:r>
              <a:rPr lang="en-US" sz="2800" kern="0" dirty="0" smtClean="0">
                <a:solidFill>
                  <a:srgbClr val="FFFFFF"/>
                </a:solidFill>
              </a:rPr>
              <a:t>1: The RTE</a:t>
            </a:r>
            <a:r>
              <a:rPr lang="es-ES" sz="2800" spc="15" dirty="0" smtClean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formal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r>
              <a:rPr lang="es-ES" sz="2800" spc="1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2800" spc="15" dirty="0" err="1">
                <a:solidFill>
                  <a:schemeClr val="bg1"/>
                </a:solidFill>
                <a:latin typeface="Arial"/>
                <a:cs typeface="Arial"/>
              </a:rPr>
              <a:t>approximations</a:t>
            </a:r>
            <a:endParaRPr 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42" y="228600"/>
            <a:ext cx="9464040" cy="642620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Executing the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6508" y="3462375"/>
            <a:ext cx="3672840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" dirty="0">
                <a:latin typeface="Arial"/>
                <a:cs typeface="Arial"/>
              </a:rPr>
              <a:t>echo </a:t>
            </a:r>
            <a:r>
              <a:rPr sz="3700" spc="-20" dirty="0">
                <a:latin typeface="Arial"/>
                <a:cs typeface="Arial"/>
              </a:rPr>
              <a:t>sir.trol </a:t>
            </a:r>
            <a:r>
              <a:rPr sz="3700" spc="5" dirty="0">
                <a:latin typeface="Arial"/>
                <a:cs typeface="Arial"/>
              </a:rPr>
              <a:t>|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35" dirty="0">
                <a:latin typeface="Arial"/>
                <a:cs typeface="Arial"/>
              </a:rPr>
              <a:t>sir.x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142" y="228600"/>
            <a:ext cx="9464040" cy="548868"/>
          </a:xfrm>
          <a:prstGeom prst="rect">
            <a:avLst/>
          </a:prstGeom>
          <a:solidFill>
            <a:srgbClr val="3841B9"/>
          </a:solidFill>
        </p:spPr>
        <p:txBody>
          <a:bodyPr vert="horz" wrap="square" lIns="0" tIns="7112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560"/>
              </a:spcBef>
            </a:pPr>
            <a:r>
              <a:rPr sz="3100" dirty="0">
                <a:solidFill>
                  <a:srgbClr val="FFFFFF"/>
                </a:solidFill>
              </a:rPr>
              <a:t>Visualizing SIR results:</a:t>
            </a:r>
            <a:r>
              <a:rPr sz="3100" spc="-30" dirty="0">
                <a:solidFill>
                  <a:srgbClr val="FFFFFF"/>
                </a:solidFill>
              </a:rPr>
              <a:t> </a:t>
            </a:r>
            <a:r>
              <a:rPr sz="3100" spc="-5" dirty="0" smtClean="0">
                <a:solidFill>
                  <a:srgbClr val="FFFFFF"/>
                </a:solidFill>
              </a:rPr>
              <a:t>graphics</a:t>
            </a:r>
            <a:r>
              <a:rPr lang="es-ES" sz="3100" spc="-5" dirty="0" smtClean="0">
                <a:solidFill>
                  <a:srgbClr val="FFFFFF"/>
                </a:solidFill>
              </a:rPr>
              <a:t>2</a:t>
            </a:r>
            <a:r>
              <a:rPr sz="3100" spc="-5" dirty="0" smtClean="0">
                <a:solidFill>
                  <a:srgbClr val="FFFFFF"/>
                </a:solidFill>
              </a:rPr>
              <a:t>.pro</a:t>
            </a:r>
            <a:endParaRPr sz="3100" dirty="0"/>
          </a:p>
        </p:txBody>
      </p:sp>
      <p:sp>
        <p:nvSpPr>
          <p:cNvPr id="3" name="object 3"/>
          <p:cNvSpPr txBox="1"/>
          <p:nvPr/>
        </p:nvSpPr>
        <p:spPr>
          <a:xfrm>
            <a:off x="7639611" y="2180556"/>
            <a:ext cx="210312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185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atmospheres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488" y="1020673"/>
            <a:ext cx="2604244" cy="58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612" y="1020673"/>
            <a:ext cx="3093883" cy="4223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612" y="5393214"/>
            <a:ext cx="157734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CC0000"/>
                </a:solidFill>
                <a:latin typeface="Arial"/>
                <a:cs typeface="Arial"/>
              </a:rPr>
              <a:t>Stokes</a:t>
            </a:r>
            <a:r>
              <a:rPr sz="185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CC0000"/>
                </a:solidFill>
                <a:latin typeface="Arial"/>
                <a:cs typeface="Arial"/>
              </a:rPr>
              <a:t>profiles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15607" y="2585097"/>
            <a:ext cx="3092241" cy="422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6267" y="7078226"/>
            <a:ext cx="1062990" cy="172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spc="10" dirty="0">
                <a:latin typeface="Arial"/>
                <a:cs typeface="Arial"/>
              </a:rPr>
              <a:t>Basilio </a:t>
            </a:r>
            <a:r>
              <a:rPr sz="1000" spc="15" dirty="0">
                <a:latin typeface="Arial"/>
                <a:cs typeface="Arial"/>
              </a:rPr>
              <a:t>Ruiz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Cobo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2"/>
          <p:cNvSpPr/>
          <p:nvPr/>
        </p:nvSpPr>
        <p:spPr>
          <a:xfrm>
            <a:off x="812293" y="6518052"/>
            <a:ext cx="9244876" cy="765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Basilio Ruiz Cobo, IAC </a:t>
            </a:r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SIR course at NSO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1F4E79"/>
                </a:solidFill>
                <a:latin typeface="Arial"/>
                <a:ea typeface="ArialMT"/>
              </a:rPr>
              <a:t>15 – 26 May, 2017</a:t>
            </a:r>
            <a:endParaRPr sz="1799" dirty="0"/>
          </a:p>
        </p:txBody>
      </p:sp>
      <p:sp>
        <p:nvSpPr>
          <p:cNvPr id="38" name="CustomShape 3"/>
          <p:cNvSpPr/>
          <p:nvPr/>
        </p:nvSpPr>
        <p:spPr>
          <a:xfrm>
            <a:off x="812293" y="2193639"/>
            <a:ext cx="8466882" cy="1583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endParaRPr sz="1799"/>
          </a:p>
        </p:txBody>
      </p:sp>
      <p:sp>
        <p:nvSpPr>
          <p:cNvPr id="2" name="Rectángulo 1"/>
          <p:cNvSpPr/>
          <p:nvPr/>
        </p:nvSpPr>
        <p:spPr>
          <a:xfrm>
            <a:off x="2673350" y="1797050"/>
            <a:ext cx="53467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7040" indent="-434975">
              <a:lnSpc>
                <a:spcPct val="100000"/>
              </a:lnSpc>
            </a:pPr>
            <a:r>
              <a:rPr lang="en-US" sz="2000" spc="-5" dirty="0">
                <a:latin typeface="Arial"/>
                <a:cs typeface="Arial"/>
              </a:rPr>
              <a:t>Download exercises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from:</a:t>
            </a: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</a:endParaRPr>
          </a:p>
          <a:p>
            <a:pPr marL="447040" indent="-434975">
              <a:lnSpc>
                <a:spcPct val="100000"/>
              </a:lnSpc>
            </a:pPr>
            <a:endParaRPr lang="en-US" sz="2000" dirty="0">
              <a:latin typeface="Arial"/>
              <a:cs typeface="Arial"/>
              <a:hlinkClick r:id="rId2"/>
            </a:endParaRPr>
          </a:p>
          <a:p>
            <a:pPr marL="447040" indent="-434975"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https://github.com/BasilioRuiz/SIR-course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489" dirty="0" smtClean="0">
                <a:solidFill>
                  <a:srgbClr val="000000"/>
                </a:solidFill>
                <a:latin typeface="Arial"/>
                <a:ea typeface="DejaVu Sans"/>
              </a:rPr>
              <a:t>SIR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949429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1</a:t>
            </a:r>
            <a:endParaRPr sz="1799"/>
          </a:p>
        </p:txBody>
      </p:sp>
      <p:sp>
        <p:nvSpPr>
          <p:cNvPr id="40" name="CustomShape 2"/>
          <p:cNvSpPr/>
          <p:nvPr/>
        </p:nvSpPr>
        <p:spPr>
          <a:xfrm>
            <a:off x="726290" y="6389476"/>
            <a:ext cx="9330879" cy="1078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read_model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,'hsra11.mod',logtau,T,pe,mic,B,V_LOS,gamma,phi,mac,filling,stray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B=1000+400.*logtau           &amp;   v=2.e5+0.*logtau       &amp; gamma=60.+  0.*logtau  </a:t>
            </a:r>
            <a:endParaRPr sz="1799"/>
          </a:p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1F4E79"/>
                </a:solidFill>
                <a:latin typeface="Arial"/>
                <a:ea typeface="ArialMT"/>
              </a:rPr>
              <a:t>IDL&gt; </a:t>
            </a:r>
            <a:r>
              <a:rPr lang="en-US" sz="1399">
                <a:solidFill>
                  <a:srgbClr val="C00000"/>
                </a:solidFill>
                <a:latin typeface="Arial"/>
                <a:ea typeface="ArialMT"/>
              </a:rPr>
              <a:t>write_model</a:t>
            </a:r>
            <a:r>
              <a:rPr lang="en-US" sz="1399">
                <a:solidFill>
                  <a:srgbClr val="000000"/>
                </a:solidFill>
                <a:latin typeface="Arial"/>
                <a:ea typeface="ArialMT"/>
              </a:rPr>
              <a:t>,'model1.mod',logtau,T,pe,mic,B,V_LOS,gamma,phi,mac,filling,stray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1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Spectral synthesis and inversion of synthetic profiles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Use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HSRA model to </a:t>
            </a:r>
            <a:r>
              <a:rPr lang="en-US" sz="1999" dirty="0">
                <a:solidFill>
                  <a:srgbClr val="C00000"/>
                </a:solidFill>
                <a:latin typeface="Calibri"/>
                <a:ea typeface="ArialMT"/>
              </a:rPr>
              <a:t>synthesize Stokes profiles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1.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(e.g., 1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kG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60º, 2 km/s)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2.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constant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gradients of B and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 3.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gradients of B, inclination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hsra11.mod)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   •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Helvetica;Arial"/>
              </a:rPr>
              <a:t> 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 nodes in B,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baseline="-25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inclination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32906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2</a:t>
            </a:r>
            <a:endParaRPr sz="1799"/>
          </a:p>
        </p:txBody>
      </p:sp>
      <p:sp>
        <p:nvSpPr>
          <p:cNvPr id="43" name="CustomShape 2"/>
          <p:cNvSpPr/>
          <p:nvPr/>
        </p:nvSpPr>
        <p:spPr>
          <a:xfrm>
            <a:off x="743922" y="6659363"/>
            <a:ext cx="9217887" cy="808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If no instrumental PSF is available, </a:t>
            </a: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macroturbulence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mimic its effect (i.e, invert v</a:t>
            </a:r>
            <a:r>
              <a:rPr lang="en-US" sz="1399" baseline="-25000">
                <a:solidFill>
                  <a:srgbClr val="000000"/>
                </a:solidFill>
                <a:latin typeface="Calibri"/>
                <a:ea typeface="ArialMT"/>
              </a:rPr>
              <a:t>mac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)</a:t>
            </a:r>
            <a:endParaRPr sz="1799"/>
          </a:p>
          <a:p>
            <a:pPr>
              <a:lnSpc>
                <a:spcPct val="15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ArialMT"/>
              </a:rPr>
              <a:t>Use more weight for Q, U and V </a:t>
            </a:r>
            <a:r>
              <a:rPr lang="en-US" sz="1399">
                <a:solidFill>
                  <a:srgbClr val="000000"/>
                </a:solidFill>
                <a:latin typeface="Calibri"/>
                <a:ea typeface="ArialMT"/>
              </a:rPr>
              <a:t>to force better fits to those parameters</a:t>
            </a:r>
            <a:endParaRPr sz="1799"/>
          </a:p>
          <a:p>
            <a:pPr algn="ctr">
              <a:lnSpc>
                <a:spcPct val="100000"/>
              </a:lnSpc>
            </a:pPr>
            <a:endParaRPr sz="1799"/>
          </a:p>
        </p:txBody>
      </p:sp>
      <p:sp>
        <p:nvSpPr>
          <p:cNvPr id="44" name="CustomShape 3"/>
          <p:cNvSpPr/>
          <p:nvPr/>
        </p:nvSpPr>
        <p:spPr>
          <a:xfrm>
            <a:off x="812293" y="1236801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Inversion of profiles from dark-cored penumbral filament.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  <a:ea typeface="ArialMT"/>
              </a:rPr>
              <a:t>Hinode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ArialMT"/>
              </a:rPr>
              <a:t>/SO 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ArialMT"/>
              </a:rPr>
              <a:t>observations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with SNR~1000, no telluric lines, 2 lines Fe I 630.1 &amp; 630.2 nm. Strong, symmetric signals.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1. What kind of model would you use to invert them?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2. Can the fit be improved with more nodes in T? (use 2 cycles!)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3. What happens with 2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4. What happens with 10 nodes in B and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? </a:t>
            </a:r>
            <a:endParaRPr sz="1799" dirty="0"/>
          </a:p>
          <a:p>
            <a:pPr algn="just">
              <a:lnSpc>
                <a:spcPct val="100000"/>
              </a:lnSpc>
            </a:pPr>
            <a:endParaRPr sz="1799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Invert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profiles from (3.), starting from initial guess model with flat stratifications of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and inclination (modify hsra.mod) 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1. One node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</a:t>
            </a:r>
            <a:endParaRPr sz="1799" dirty="0"/>
          </a:p>
          <a:p>
            <a:pPr algn="just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       2. Two nodes in B, </a:t>
            </a:r>
            <a:r>
              <a:rPr lang="en-US" sz="1999" dirty="0" err="1">
                <a:solidFill>
                  <a:srgbClr val="000000"/>
                </a:solidFill>
                <a:latin typeface="Calibri"/>
                <a:ea typeface="ArialMT"/>
              </a:rPr>
              <a:t>v</a:t>
            </a:r>
            <a:r>
              <a:rPr lang="en-US" sz="1999" baseline="-25000" dirty="0" err="1">
                <a:solidFill>
                  <a:srgbClr val="000000"/>
                </a:solidFill>
                <a:latin typeface="Calibri"/>
                <a:ea typeface="ArialMT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, inclination.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369688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>
                <a:solidFill>
                  <a:srgbClr val="000000"/>
                </a:solidFill>
                <a:latin typeface="Calibri"/>
                <a:ea typeface="DejaVu Sans"/>
              </a:rPr>
              <a:t>Exercise 3</a:t>
            </a:r>
            <a:endParaRPr sz="1799"/>
          </a:p>
        </p:txBody>
      </p:sp>
      <p:sp>
        <p:nvSpPr>
          <p:cNvPr id="46" name="CustomShape 2"/>
          <p:cNvSpPr/>
          <p:nvPr/>
        </p:nvSpPr>
        <p:spPr>
          <a:xfrm>
            <a:off x="812293" y="6119589"/>
            <a:ext cx="9244876" cy="133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SIR writes the error bars in a .err file that you can read using:  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 err="1">
                <a:solidFill>
                  <a:srgbClr val="C00000"/>
                </a:solidFill>
                <a:latin typeface="Calibri"/>
                <a:ea typeface="ArialMT"/>
              </a:rPr>
              <a:t>read_model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,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' [   ].err',logtau,T_err,p_err,mic_err,B_err,V_LOS,gamma,phi,mac,filling,stray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And the region of sensitivity by:</a:t>
            </a:r>
            <a:endParaRPr sz="1799" dirty="0"/>
          </a:p>
          <a:p>
            <a:pPr>
              <a:lnSpc>
                <a:spcPct val="150000"/>
              </a:lnSpc>
            </a:pPr>
            <a:r>
              <a:rPr lang="en-US" sz="1399" dirty="0">
                <a:solidFill>
                  <a:srgbClr val="1F4E79"/>
                </a:solidFill>
                <a:latin typeface="Calibri"/>
                <a:ea typeface="ArialMT"/>
              </a:rPr>
              <a:t>IDL&gt; </a:t>
            </a:r>
            <a:r>
              <a:rPr lang="en-US" sz="1399" dirty="0">
                <a:solidFill>
                  <a:srgbClr val="C00000"/>
                </a:solidFill>
                <a:latin typeface="Calibri"/>
                <a:ea typeface="ArialMT"/>
              </a:rPr>
              <a:t>sensitivity</a:t>
            </a:r>
            <a:r>
              <a:rPr lang="en-US" sz="1399" dirty="0">
                <a:solidFill>
                  <a:srgbClr val="000000"/>
                </a:solidFill>
                <a:latin typeface="Calibri"/>
                <a:ea typeface="ArialMT"/>
              </a:rPr>
              <a:t>, </a:t>
            </a:r>
            <a:r>
              <a:rPr lang="en-US" sz="1399" dirty="0" err="1">
                <a:solidFill>
                  <a:srgbClr val="000000"/>
                </a:solidFill>
                <a:latin typeface="Calibri"/>
                <a:ea typeface="ArialMT"/>
              </a:rPr>
              <a:t>Stokes_obs,Stokes_syn,model,RF,logtau,uncertainties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399" dirty="0">
                <a:solidFill>
                  <a:srgbClr val="000000"/>
                </a:solidFill>
                <a:latin typeface="Arial"/>
                <a:ea typeface="ArialMT"/>
              </a:rPr>
              <a:t>	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5029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ArialMT"/>
              </a:rPr>
              <a:t>Error estimation and Region of sensitivity.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error bars for magnetic field strength, inclination and azimuth for the last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 inversion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of Exercise 2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99" dirty="0" smtClean="0">
                <a:solidFill>
                  <a:srgbClr val="000000"/>
                </a:solidFill>
                <a:latin typeface="Calibri"/>
                <a:ea typeface="ArialMT"/>
              </a:rPr>
              <a:t> Evaluate 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the region of sensitivity of the azimuth.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4171591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78049"/>
            <a:ext cx="792480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lang="en-US" sz="1999" dirty="0">
              <a:solidFill>
                <a:schemeClr val="tx2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1999" u="sng" dirty="0" smtClean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lang="es-ES" sz="1799" dirty="0" smtClean="0"/>
          </a:p>
          <a:p>
            <a:pPr>
              <a:lnSpc>
                <a:spcPct val="100000"/>
              </a:lnSpc>
            </a:pPr>
            <a:endParaRPr lang="es-ES"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22500"/>
            <a:ext cx="7467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9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sz="1799" dirty="0"/>
          </a:p>
        </p:txBody>
      </p:sp>
      <p:sp>
        <p:nvSpPr>
          <p:cNvPr id="47" name="CustomShape 3"/>
          <p:cNvSpPr/>
          <p:nvPr/>
        </p:nvSpPr>
        <p:spPr>
          <a:xfrm>
            <a:off x="812293" y="1219168"/>
            <a:ext cx="9244876" cy="4900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 smtClean="0">
                <a:solidFill>
                  <a:srgbClr val="C00000"/>
                </a:solidFill>
                <a:latin typeface="Calibri"/>
                <a:ea typeface="ArialMT"/>
              </a:rPr>
              <a:t>Inversion of SPINOR data</a:t>
            </a:r>
          </a:p>
          <a:p>
            <a:pPr>
              <a:lnSpc>
                <a:spcPct val="100000"/>
              </a:lnSpc>
            </a:pP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SPINOR: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Spectro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err="1" smtClean="0">
                <a:solidFill>
                  <a:schemeClr val="tx2"/>
                </a:solidFill>
                <a:latin typeface="Calibri"/>
              </a:rPr>
              <a:t>Polarimeter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for Infrared and Optical Regions (NSO/HAO)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@ Dunn Solar Telescope on Sacramento Peak</a:t>
            </a:r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</a:rPr>
              <a:t>              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Multiline inversion including blends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Calibri"/>
              <a:ea typeface="ArialMT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1. Select the spectral regions around the Fe I lines: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    1562.1, 1563.2, 1564.5 (blended with 64.85 &amp; 65.29), 1566.2 (blended with 66.5)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2. Write the profile and grid files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3. Invert, including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micro- 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macro-turbulence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(because we have not used PSF)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ArialMT"/>
              </a:rPr>
              <a:t>. Use 2 cycles to obtain gradients (because we have several lines)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 increasing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 number of nodes in 2nd cycle</a:t>
            </a:r>
            <a:r>
              <a:rPr lang="en-US" sz="2000" dirty="0" smtClean="0">
                <a:solidFill>
                  <a:srgbClr val="000000"/>
                </a:solidFill>
                <a:ea typeface="ArialMT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ArialMT"/>
              </a:rPr>
              <a:t> </a:t>
            </a:r>
            <a:endParaRPr lang="en-US" sz="20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378262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12293" y="287879"/>
            <a:ext cx="9244876" cy="686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89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799" dirty="0">
                <a:solidFill>
                  <a:srgbClr val="000000"/>
                </a:solidFill>
                <a:latin typeface="Calibri"/>
                <a:ea typeface="DejaVu Sans"/>
              </a:rPr>
              <a:t>Exercise </a:t>
            </a:r>
            <a:r>
              <a:rPr lang="en-US" sz="2799" dirty="0" smtClean="0">
                <a:solidFill>
                  <a:srgbClr val="000000"/>
                </a:solidFill>
                <a:latin typeface="Calibri"/>
                <a:ea typeface="DejaVu Sans"/>
              </a:rPr>
              <a:t>4 </a:t>
            </a:r>
            <a:r>
              <a:rPr lang="en-US" sz="2799" dirty="0" err="1" smtClean="0">
                <a:solidFill>
                  <a:srgbClr val="000000"/>
                </a:solidFill>
                <a:latin typeface="Calibri"/>
                <a:ea typeface="DejaVu Sans"/>
              </a:rPr>
              <a:t>bis</a:t>
            </a:r>
            <a:endParaRPr sz="1799" dirty="0"/>
          </a:p>
        </p:txBody>
      </p:sp>
      <p:sp>
        <p:nvSpPr>
          <p:cNvPr id="49" name="CustomShape 2"/>
          <p:cNvSpPr/>
          <p:nvPr/>
        </p:nvSpPr>
        <p:spPr>
          <a:xfrm>
            <a:off x="743922" y="6041142"/>
            <a:ext cx="9217887" cy="1426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62" tIns="44981" rIns="89962" bIns="44981" anchor="ctr"/>
          <a:lstStyle/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We invert Stokes I and V only, </a:t>
            </a: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so vertical fields should be assumed.</a:t>
            </a: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large negative number (e.g., -2) in profiles to ignore blends in Stokes I during inversion .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000000"/>
                </a:solidFill>
                <a:latin typeface="Calibri"/>
                <a:ea typeface="DejaVu Sans"/>
              </a:rPr>
              <a:t>Use instrumental PSF and macroturbulence at the same time.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stray light profile.   </a:t>
            </a:r>
            <a:endParaRPr sz="1799"/>
          </a:p>
          <a:p>
            <a:pPr>
              <a:lnSpc>
                <a:spcPct val="100000"/>
              </a:lnSpc>
            </a:pPr>
            <a:r>
              <a:rPr lang="en-US" sz="1399">
                <a:solidFill>
                  <a:srgbClr val="C00000"/>
                </a:solidFill>
                <a:latin typeface="Calibri"/>
                <a:ea typeface="DejaVu Sans"/>
              </a:rPr>
              <a:t>Use weights of 10 and 100  for Stokes V.</a:t>
            </a:r>
            <a:endParaRPr sz="1799"/>
          </a:p>
        </p:txBody>
      </p:sp>
      <p:sp>
        <p:nvSpPr>
          <p:cNvPr id="50" name="CustomShape 3"/>
          <p:cNvSpPr/>
          <p:nvPr/>
        </p:nvSpPr>
        <p:spPr>
          <a:xfrm>
            <a:off x="812293" y="1236801"/>
            <a:ext cx="9244876" cy="3628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999" u="sng" dirty="0">
                <a:solidFill>
                  <a:srgbClr val="C00000"/>
                </a:solidFill>
                <a:latin typeface="Calibri"/>
                <a:ea typeface="DejaVu Sans"/>
              </a:rPr>
              <a:t>Inversion of facular profiles in quiet Sun.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Advanced Stokes </a:t>
            </a:r>
            <a:r>
              <a:rPr lang="en-US" sz="1999" dirty="0" err="1">
                <a:solidFill>
                  <a:schemeClr val="tx2"/>
                </a:solidFill>
                <a:latin typeface="Calibri"/>
                <a:ea typeface="DejaVu Sans"/>
              </a:rPr>
              <a:t>Polarimeter</a:t>
            </a:r>
            <a:r>
              <a:rPr lang="en-US" sz="1999" dirty="0">
                <a:solidFill>
                  <a:schemeClr val="tx2"/>
                </a:solidFill>
                <a:latin typeface="Calibri"/>
                <a:ea typeface="DejaVu Sans"/>
              </a:rPr>
              <a:t> </a:t>
            </a:r>
            <a:r>
              <a:rPr lang="en-US" sz="1999" dirty="0" smtClean="0">
                <a:solidFill>
                  <a:schemeClr val="tx2"/>
                </a:solidFill>
                <a:latin typeface="Calibri"/>
                <a:ea typeface="DejaVu Sans"/>
              </a:rPr>
              <a:t>(HAO) </a:t>
            </a:r>
            <a:r>
              <a:rPr lang="en-US" sz="1999" dirty="0" smtClean="0">
                <a:solidFill>
                  <a:srgbClr val="000000"/>
                </a:solidFill>
                <a:latin typeface="Calibri"/>
                <a:ea typeface="DejaVu Sans"/>
              </a:rPr>
              <a:t>observations</a:t>
            </a: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, averaged over facular region, SNR~10000, but poor spatial resolution.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Two lines Fe I 630.1 and 630.2 nm (plus telluric lines!) .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DejaVu Sans"/>
              </a:rPr>
              <a:t>Strong signals, large Stokes V area and amplitude asymmetries.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1. What kind of model would you use to invert them? 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2. Use two cycles, increasing number of nodes in 2nd cycle.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 3. Invert stray-light fraction, micro- and macro-turbulence.  </a:t>
            </a:r>
            <a:endParaRPr sz="1799" dirty="0"/>
          </a:p>
          <a:p>
            <a:pPr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Calibri"/>
                <a:ea typeface="ArialMT"/>
              </a:rPr>
              <a:t> </a:t>
            </a: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  <a:p>
            <a:pPr>
              <a:lnSpc>
                <a:spcPct val="100000"/>
              </a:lnSpc>
            </a:pPr>
            <a:endParaRPr sz="1799" dirty="0"/>
          </a:p>
        </p:txBody>
      </p:sp>
    </p:spTree>
    <p:extLst>
      <p:ext uri="{BB962C8B-B14F-4D97-AF65-F5344CB8AC3E}">
        <p14:creationId xmlns:p14="http://schemas.microsoft.com/office/powerpoint/2010/main" val="224260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2155</TotalTime>
  <Words>4443</Words>
  <Application>Microsoft Office PowerPoint</Application>
  <PresentationFormat>Personalizado</PresentationFormat>
  <Paragraphs>983</Paragraphs>
  <Slides>109</Slides>
  <Notes>51</Notes>
  <HiddenSlides>0</HiddenSlides>
  <MMClips>2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109</vt:i4>
      </vt:variant>
    </vt:vector>
  </HeadingPairs>
  <TitlesOfParts>
    <vt:vector size="122" baseType="lpstr">
      <vt:lpstr>Arial</vt:lpstr>
      <vt:lpstr>ArialMT</vt:lpstr>
      <vt:lpstr>Calibri</vt:lpstr>
      <vt:lpstr>Comic Sans MS</vt:lpstr>
      <vt:lpstr>DejaVu Sans</vt:lpstr>
      <vt:lpstr>Helvetica;Arial</vt:lpstr>
      <vt:lpstr>Lucida Sans Unicode</vt:lpstr>
      <vt:lpstr>Symbol</vt:lpstr>
      <vt:lpstr>Tahoma</vt:lpstr>
      <vt:lpstr>Times New Roman</vt:lpstr>
      <vt:lpstr>Wingdings</vt:lpstr>
      <vt:lpstr>Office Theme</vt:lpstr>
      <vt:lpstr>Ecuación</vt:lpstr>
      <vt:lpstr>Presentación de PowerPoint</vt:lpstr>
      <vt:lpstr>Outline</vt:lpstr>
      <vt:lpstr>Download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1C SIR inversion of Hinode/SP data</vt:lpstr>
      <vt:lpstr>Running SIR: input files</vt:lpstr>
      <vt:lpstr>Running SIR: input files</vt:lpstr>
      <vt:lpstr>Running SIR: input files</vt:lpstr>
      <vt:lpstr>Running SIR: input files</vt:lpstr>
      <vt:lpstr>Running SIR: input files</vt:lpstr>
      <vt:lpstr>Stray-light considerations</vt:lpstr>
      <vt:lpstr>Running SIR: input files</vt:lpstr>
      <vt:lpstr>Running SIR: input files</vt:lpstr>
      <vt:lpstr>Running SIR: input files</vt:lpstr>
      <vt:lpstr>Running SIR: input files</vt:lpstr>
      <vt:lpstr>Concept of nodes</vt:lpstr>
      <vt:lpstr>Running SIR: input files</vt:lpstr>
      <vt:lpstr>Running SIR: input files</vt:lpstr>
      <vt:lpstr>Presentación de PowerPoint</vt:lpstr>
      <vt:lpstr>Visualizing SIR results: graphics2.pro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Stokes inversions</dc:title>
  <dc:creator>Basilio Ruiz Cobo</dc:creator>
  <cp:lastModifiedBy>Basilio Ruiz Cobo</cp:lastModifiedBy>
  <cp:revision>218</cp:revision>
  <dcterms:created xsi:type="dcterms:W3CDTF">2017-02-09T13:09:03Z</dcterms:created>
  <dcterms:modified xsi:type="dcterms:W3CDTF">2017-05-08T21:30:21Z</dcterms:modified>
</cp:coreProperties>
</file>